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0"/>
  </p:notesMasterIdLst>
  <p:sldIdLst>
    <p:sldId id="256" r:id="rId2"/>
    <p:sldId id="257" r:id="rId3"/>
    <p:sldId id="358" r:id="rId4"/>
    <p:sldId id="357" r:id="rId5"/>
    <p:sldId id="359" r:id="rId6"/>
    <p:sldId id="360" r:id="rId7"/>
    <p:sldId id="361" r:id="rId8"/>
    <p:sldId id="362" r:id="rId9"/>
    <p:sldId id="363" r:id="rId10"/>
    <p:sldId id="365" r:id="rId11"/>
    <p:sldId id="367" r:id="rId12"/>
    <p:sldId id="366" r:id="rId13"/>
    <p:sldId id="368" r:id="rId14"/>
    <p:sldId id="369" r:id="rId15"/>
    <p:sldId id="372" r:id="rId16"/>
    <p:sldId id="370" r:id="rId17"/>
    <p:sldId id="371" r:id="rId18"/>
    <p:sldId id="373" r:id="rId19"/>
    <p:sldId id="374" r:id="rId20"/>
    <p:sldId id="375" r:id="rId21"/>
    <p:sldId id="378" r:id="rId22"/>
    <p:sldId id="385" r:id="rId23"/>
    <p:sldId id="388" r:id="rId24"/>
    <p:sldId id="389" r:id="rId25"/>
    <p:sldId id="376" r:id="rId26"/>
    <p:sldId id="379" r:id="rId27"/>
    <p:sldId id="377" r:id="rId28"/>
    <p:sldId id="381" r:id="rId29"/>
    <p:sldId id="380" r:id="rId30"/>
    <p:sldId id="382" r:id="rId31"/>
    <p:sldId id="383" r:id="rId32"/>
    <p:sldId id="384" r:id="rId33"/>
    <p:sldId id="386" r:id="rId34"/>
    <p:sldId id="387" r:id="rId35"/>
    <p:sldId id="390" r:id="rId36"/>
    <p:sldId id="391" r:id="rId37"/>
    <p:sldId id="392" r:id="rId38"/>
    <p:sldId id="3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56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72"/>
    <p:restoredTop sz="86118"/>
  </p:normalViewPr>
  <p:slideViewPr>
    <p:cSldViewPr snapToGrid="0">
      <p:cViewPr>
        <p:scale>
          <a:sx n="100" d="100"/>
          <a:sy n="100" d="100"/>
        </p:scale>
        <p:origin x="-64" y="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</c:v>
                </c:pt>
                <c:pt idx="1">
                  <c:v>0.5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6C-934C-9072-545F234B4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"/>
        <c:overlap val="100"/>
        <c:axId val="462541744"/>
        <c:axId val="463370992"/>
      </c:barChart>
      <c:catAx>
        <c:axId val="46254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370992"/>
        <c:crosses val="autoZero"/>
        <c:auto val="1"/>
        <c:lblAlgn val="ctr"/>
        <c:lblOffset val="100"/>
        <c:noMultiLvlLbl val="0"/>
      </c:catAx>
      <c:valAx>
        <c:axId val="46337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P(X=x)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54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</c:v>
                </c:pt>
                <c:pt idx="1">
                  <c:v>0.5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6C-934C-9072-545F234B4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"/>
        <c:overlap val="100"/>
        <c:axId val="462541744"/>
        <c:axId val="463370992"/>
      </c:barChart>
      <c:catAx>
        <c:axId val="46254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370992"/>
        <c:crosses val="autoZero"/>
        <c:auto val="1"/>
        <c:lblAlgn val="ctr"/>
        <c:lblOffset val="100"/>
        <c:noMultiLvlLbl val="0"/>
      </c:catAx>
      <c:valAx>
        <c:axId val="46337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P(X=x)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54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0.25</c:v>
                </c:pt>
                <c:pt idx="1">
                  <c:v>0.5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6C-934C-9072-545F234B42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"/>
        <c:overlap val="100"/>
        <c:axId val="462541744"/>
        <c:axId val="463370992"/>
      </c:barChart>
      <c:catAx>
        <c:axId val="46254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3370992"/>
        <c:crosses val="autoZero"/>
        <c:auto val="1"/>
        <c:lblAlgn val="ctr"/>
        <c:lblOffset val="100"/>
        <c:noMultiLvlLbl val="0"/>
      </c:catAx>
      <c:valAx>
        <c:axId val="46337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P(X=x)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54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effectLst/>
                <a:latin typeface="Helvetica" pitchFamily="2" charset="0"/>
              </a:rPr>
              <a:t>S = {(H,H), (H, T), (T,H), (T, T)}.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effectLst/>
                <a:latin typeface="Helvetica" pitchFamily="2" charset="0"/>
              </a:rPr>
              <a:t>A = {(H,H), (H, T)}.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1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D6664-D5F5-E2CC-2C03-B10C9E42E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0DE82-696D-9591-7F32-05486508A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F9DAB-E874-5E78-3559-6BDC6DC23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18CDC-B795-5CB7-04AE-150115A1C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1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9737C-49B8-9309-680B-B7EAC47D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593507-2A5F-7856-64F8-4CCA267BB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C7AC7-F6FF-5990-9DFA-CB7DCD20B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66AAF-1287-6CBC-50AC-0EA219986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61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F104C-53FD-711E-9A7F-4660F65F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A4D922-DC40-9B0D-2DBF-A149E445C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E973B-16DC-A107-C7E4-48A9A1B20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4010D-CF63-7D3B-2C19-B1D7F6845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08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6F77B-584D-B218-A881-803FB60AA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FF25B-0F3C-0199-7DC3-5C285B09B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F43653-57DC-32A8-953A-E8307B197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6159A-3A22-1AF2-39C4-A58B44255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67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949D5-477C-F952-BBAA-C15FF478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4E840B-E5E3-6852-E38E-322A08751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B070B-850E-E273-7BEE-24B675B5B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BEE90-7B77-6BFC-99B3-55C4C2313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31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7A504-3E38-B1A4-DCC5-2E9927BF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279E84-0771-850D-CBFF-3547326F65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C0690-3767-328A-91D6-FD341BA45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BC14C-4238-EF43-13F7-B163617D0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8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F31FA-5525-0E23-012E-21B18236C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8A054-55B2-541C-2D59-23FFFF2F7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831B4-5E1C-23DF-B2BE-205D2D1461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384D-A0F8-E1D4-7EFF-658BBF5DC6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50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EDFE9-6F77-1A9F-9093-3459BC9FF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7D74D-27F1-D98F-8CE4-C48E0DEB77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B62DA4-A18B-480B-32FD-424619841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76F03-58E1-CB27-6DF0-D3DA1C4B7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13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ABCFD-7406-C0EE-5E78-5DA34C318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18BFB-6E09-488B-BB43-6C29B4A0C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E5211-1585-3341-D0B8-74B2DCF7A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proportion of 6’s is a random variable – it varies experiment to experiment, but ranges between 0 and 1 </a:t>
            </a:r>
          </a:p>
          <a:p>
            <a:endParaRPr lang="en-US" dirty="0"/>
          </a:p>
          <a:p>
            <a:r>
              <a:rPr lang="en-US" dirty="0"/>
              <a:t>Let’s look at the outcome across experiments. Each had a sample size of 20 and was from my population of dice. </a:t>
            </a:r>
          </a:p>
          <a:p>
            <a:endParaRPr lang="en-US" dirty="0"/>
          </a:p>
          <a:p>
            <a:r>
              <a:rPr lang="en-US" dirty="0"/>
              <a:t> This histogram is a distribution for the possible outcomes of X given a sample size of 20. It tells us how our proportion is expected to var from one sample to another.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FB1BF-3BAB-693C-B772-FA2C6D7F9A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3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7423A-1978-E6DE-88DA-E01E63B10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9BBED-D72A-D734-6761-D06DEE18A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F4415-20F5-8897-DC82-973A6BA4A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C5281-BF88-732F-9DB2-A89C55805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2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DA5F-9C2B-9DA7-6528-A42A29AD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BCB1C1-90E8-D7C5-078F-06B057DFC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38DF6-3095-1B81-E9C7-294A38712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9689D-82C4-E09A-8E8A-1AA6D6ADB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85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FBEC2-54E6-9001-72A2-67674FF31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8BF904-DA4D-24A3-22B1-1364862B5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CB7E-5FBF-69C9-BC87-F57C8AEF2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9E7FE-A590-1737-E84C-0ADB4CAFC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3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40244-D710-5974-6AC3-D6497E93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2B385-1DB9-87EC-5B3C-656EDFB19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F85C3F-7208-C393-D8A7-603BD9B92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BA1C8-7B72-AB31-1A98-533526C22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2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E1C8B-17CC-159B-6B70-82DC123A1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13BF3E-E3F9-56A6-8C23-14BF4398C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69B508-2796-4C18-E522-E51DBFB0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4581C-78FF-5874-2123-DB726E72F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36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8C96-526E-D78C-1C73-9097354E1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183E3-662F-6BCC-92F6-6319B51D0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BC055-76A1-DD04-6029-09CD2C25B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403DC-B16E-2B95-BCEC-BDFE1ACA4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89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1CB14-01DB-A5E7-07DC-F8ADBF128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39D2F-ED64-F9A5-A698-DEE2F4D17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16E25E-9C90-8D0B-F5BC-84B2FB99F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7D4A7-4654-1265-71D8-0AE77633A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416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D923A-2A6D-3E33-02F4-2B93963DE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3268C-BDB5-1538-89FD-361A2797A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68610-5AA8-0E38-E073-3DE8BD6C5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4FF45-7F95-3BBD-8EF3-C2C6F81F3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21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0B077-85E2-A479-DDEE-4B49AABC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078112-F20F-CDF4-BC4B-CD2AC020D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EB3685-CF55-9F8D-3A61-D3814D59E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2ED96-6940-020C-9587-DCB18F51D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B3E21-07D3-C6D7-FF32-38A5F769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A01342-864A-4801-9976-337300DC5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FD43E-90E2-E629-1FF6-784B582A8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165B-B902-C955-A43C-1F288E4BE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15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32A37-AB36-E0EB-C676-2D6A8F079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13E92C-DA4B-BA24-1759-796EE34BC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B2770-8BAF-D31D-BA4A-66816E02B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72EB7-8ABE-2BAE-9EEB-9186D9CAB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8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428B3-6EB2-ED37-CEF2-DD71DD277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7A0E1-7CA9-6CFC-D87E-56A9EBEAF3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693392-C42C-EAFC-914D-561AB5D3D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C003-C6E0-DC53-FAB3-1A33F25E8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785B-B339-A282-556D-F1A96EE5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9465E-2427-1D0F-C551-D8D11510E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3D14F-E6D6-E86B-7F01-32EA1BE66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17C66-94FA-AA15-61D5-43D66B9F9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5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B3947-8916-95ED-83FE-91C1FDD1C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9F0E8-4534-672A-FF84-7A61398B5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FED12-9950-9E75-320B-D38EB2A75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72946-6137-A4EA-F258-1806D1D57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4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8E5DF-0157-A320-24BD-A62D96C5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3DD804-78CB-D3E8-3670-2E470EDEA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EC5EF-26EC-87F6-FABC-A91984B81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number == more sure (</a:t>
            </a:r>
            <a:r>
              <a:rPr lang="en-US"/>
              <a:t>wider interval) but </a:t>
            </a:r>
            <a:r>
              <a:rPr lang="en-US" dirty="0"/>
              <a:t>less useful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51312-4142-CF1B-76BA-82C362073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75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522E2-38A6-C14D-8CCB-4CDBDE087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9B80A-2761-ED7C-370F-F30D4E336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BE9D6-0617-13AA-87AE-B0B773AFF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== more sure but less useful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CE78B-82CB-823A-546C-687AEA4CB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1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D839-60EB-9407-BC9D-381FD378B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47D24-8C27-009F-FC3F-ECDF23327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7C359-1DA2-6412-E549-F0C35B96C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== more sure but less useful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A9556-9401-AE54-288F-9A29CC06C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3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FCD2-9F36-730C-0600-132C9B1D6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146B0-EC99-5F3D-9BC9-4CAE2FA17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406B65-13D9-B99D-5BB7-BBBE5395A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== more sure but less useful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A062D-F747-8790-D0F3-BA45EBB0E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39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F7E2A-F1AD-690B-6012-3A051F05D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73BFF-64EE-789B-DF52-62CDA7836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FAA01-20FA-05AE-72B9-3988E54FC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0.22, 0.35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A3CB6-3F39-05E3-EA0E-D26CC0322C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60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51CE8-003A-6E11-F82C-7F00AC9FD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EABA5-4CC8-DDF7-ED3D-2DEBC818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939F4-CDD6-8D74-36EF-67820AAE3E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 would be more narrow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AC6A1-8430-26CA-E377-0A00CE948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4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CB9A-CBC7-B518-BB8B-4D08B15B3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F59549-1E71-5853-1F9C-F871520A52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C4603B-2C7D-7F03-3C22-D7D19B188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96399-8A4C-6869-4204-1EF473928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7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EC38B-E76B-C213-5F07-6830CC65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726B61-0092-A709-636C-B5A7BEB88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0F429-6DD2-B4BE-8058-15B49A71E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B3AE27-F7EE-3627-159D-BA6AD15E6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67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2DA0-D74D-AEC6-85BE-6B74BCC20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A5BBF2-C08E-BDD7-620B-F46EC17E3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127EA0-D31A-AA5B-B89F-CE543155E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508B4-6F40-2EFE-A481-8890D82F64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0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BC94-605D-5E46-EB7A-119A2A956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D4E222-7A93-F979-F38F-4C281D66A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D5A4B-E7CF-5A8A-050F-42A82C3C7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30388-DFAB-C03B-2FBE-E06EE1D97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3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6B7E3-F429-90AA-608D-0DFA8DD39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73C29-B55F-42E2-9260-3652A95BD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C1EED-B8F0-7D5E-2C3C-621E29E25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3C9EA-111F-10DB-6289-C40D2F14D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2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6C08-F896-EF6D-B233-AB9609D0A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097574-8C59-71D2-416F-61B6666D0F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0611FE-C77A-697E-42B8-E186EF9E5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2CFAD-45C3-905F-5BC6-83BEF6CB2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6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ith.edu/people/kaitlyn-coo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hart" Target="../charts/char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hart" Target="../charts/char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8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9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19" Type="http://schemas.openxmlformats.org/officeDocument/2006/relationships/image" Target="../media/image56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Elementary Statistics – Principles of Confidence Intervals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900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Kaitlyn Cook (</a:t>
            </a:r>
            <a:r>
              <a:rPr lang="en-US" dirty="0">
                <a:hlinkClick r:id="rId2"/>
              </a:rPr>
              <a:t>https://www.smith.edu/people/kaitlyn-cook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6C363-6C6D-A382-C7D6-DC4BE131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5B1BD6CE-E30B-AFB7-10FC-81A02647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FDBD7C-528E-1BD2-12AF-72E22ECAF718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US" sz="2400" b="1" i="1" dirty="0"/>
                  <a:t> discrete random variable,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400" dirty="0"/>
                  <a:t> can only take on particular values in an interval.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i="1" dirty="0"/>
                  <a:t>probability distribution </a:t>
                </a:r>
                <a:r>
                  <a:rPr lang="en-US" sz="2400" dirty="0"/>
                  <a:t>for a discrete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lists: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All of the values,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might take on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The probability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takes on each of those values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/>
              </a:p>
              <a:p>
                <a:r>
                  <a:rPr lang="en-US" sz="2400" dirty="0"/>
                  <a:t>Ex. 	Suppose we flip a coin twice (this is our event,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FDBD7C-528E-1BD2-12AF-72E22ECAF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785652"/>
              </a:xfrm>
              <a:prstGeom prst="rect">
                <a:avLst/>
              </a:prstGeom>
              <a:blipFill>
                <a:blip r:embed="rId3"/>
                <a:stretch>
                  <a:fillRect l="-1183" t="-1003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FF88024-50C5-1946-B1F2-C8F09E9F5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762470"/>
                  </p:ext>
                </p:extLst>
              </p:nvPr>
            </p:nvGraphicFramePr>
            <p:xfrm>
              <a:off x="3495836" y="3741836"/>
              <a:ext cx="8128000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997221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Outcome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(H, H)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(H, T)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(T, H)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(T, T)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11458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Probability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FF88024-50C5-1946-B1F2-C8F09E9F5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762470"/>
                  </p:ext>
                </p:extLst>
              </p:nvPr>
            </p:nvGraphicFramePr>
            <p:xfrm>
              <a:off x="3495836" y="3741836"/>
              <a:ext cx="8128000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9972218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Outcome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(H, H)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(H, T)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(T, H)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(T, T)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563" t="-108108" r="-403125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114586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Probability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76F7E22-1BED-24FD-B100-04E292693F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49772"/>
                  </p:ext>
                </p:extLst>
              </p:nvPr>
            </p:nvGraphicFramePr>
            <p:xfrm>
              <a:off x="4308636" y="5674648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76F7E22-1BED-24FD-B100-04E292693F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49772"/>
                  </p:ext>
                </p:extLst>
              </p:nvPr>
            </p:nvGraphicFramePr>
            <p:xfrm>
              <a:off x="4308636" y="5674648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563" t="-8108" r="-303125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63" t="-111111" r="-303125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own Arrow 3">
            <a:extLst>
              <a:ext uri="{FF2B5EF4-FFF2-40B4-BE49-F238E27FC236}">
                <a16:creationId xmlns:a16="http://schemas.microsoft.com/office/drawing/2014/main" id="{DEF7A8B6-4E8D-BC2B-300E-A5C1C983ADE1}"/>
              </a:ext>
            </a:extLst>
          </p:cNvPr>
          <p:cNvSpPr/>
          <p:nvPr/>
        </p:nvSpPr>
        <p:spPr>
          <a:xfrm>
            <a:off x="7412602" y="5168182"/>
            <a:ext cx="294468" cy="45171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0010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8D314-40A9-6E34-D088-006EB4551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E701D57-7349-70E6-60A1-AAFFBB776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F49E0-8019-9D7E-76AD-98AC96AAF860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US" sz="2400" b="1" i="1" dirty="0"/>
                  <a:t> discrete random variable,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400" dirty="0"/>
                  <a:t> can only take on particular values in an interval.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i="1" dirty="0"/>
                  <a:t>probability distribution </a:t>
                </a:r>
                <a:r>
                  <a:rPr lang="en-US" sz="2400" dirty="0"/>
                  <a:t>for a discrete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lists: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All of the values,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might take on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The probability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takes on each of those values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/>
              </a:p>
              <a:p>
                <a:r>
                  <a:rPr lang="en-US" sz="2400" dirty="0"/>
                  <a:t>Ex. 	Suppose we flip a coin three times (this is our event,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7F49E0-8019-9D7E-76AD-98AC96AA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785652"/>
              </a:xfrm>
              <a:prstGeom prst="rect">
                <a:avLst/>
              </a:prstGeom>
              <a:blipFill>
                <a:blip r:embed="rId3"/>
                <a:stretch>
                  <a:fillRect l="-1183" t="-1003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989F823-2375-8CA9-CCA6-8BD26F554F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95836" y="3741836"/>
              <a:ext cx="8128000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997221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Outcome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11458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Probability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8989F823-2375-8CA9-CCA6-8BD26F554F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495836" y="3741836"/>
              <a:ext cx="8128000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9972218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Outcome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563" t="-108108" r="-403125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114586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Probability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E451343-BE2B-D7C6-61AE-89CD6032EDA1}"/>
                  </a:ext>
                </a:extLst>
              </p:cNvPr>
              <p:cNvSpPr/>
              <p:nvPr/>
            </p:nvSpPr>
            <p:spPr>
              <a:xfrm>
                <a:off x="1" y="810128"/>
                <a:ext cx="3495836" cy="577892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i="1" dirty="0">
                    <a:latin typeface="+mj-lt"/>
                  </a:rPr>
                  <a:t>Practice</a:t>
                </a:r>
                <a:r>
                  <a:rPr lang="en-US" sz="2400" dirty="0">
                    <a:latin typeface="+mj-lt"/>
                  </a:rPr>
                  <a:t>: </a:t>
                </a:r>
              </a:p>
              <a:p>
                <a:pPr marL="457200" indent="-457200">
                  <a:buAutoNum type="arabicParenBoth"/>
                </a:pPr>
                <a:r>
                  <a:rPr lang="en-US" sz="2400" dirty="0">
                    <a:latin typeface="+mj-lt"/>
                  </a:rPr>
                  <a:t>What are the possible outcomes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+mj-lt"/>
                  </a:rPr>
                  <a:t>? </a:t>
                </a:r>
              </a:p>
              <a:p>
                <a:pPr marL="457200" indent="-457200">
                  <a:buAutoNum type="arabicParenBoth"/>
                </a:pPr>
                <a:r>
                  <a:rPr lang="en-US" sz="2400" dirty="0">
                    <a:latin typeface="+mj-lt"/>
                  </a:rPr>
                  <a:t>What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latin typeface="+mj-lt"/>
                  </a:rPr>
                  <a:t>for each outcome? </a:t>
                </a:r>
              </a:p>
              <a:p>
                <a:pPr marL="457200" indent="-457200">
                  <a:buAutoNum type="arabicParenBoth"/>
                </a:pPr>
                <a:r>
                  <a:rPr lang="en-US" sz="2400" dirty="0">
                    <a:latin typeface="+mj-lt"/>
                  </a:rPr>
                  <a:t>What is the probability of each outcome?</a:t>
                </a: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E451343-BE2B-D7C6-61AE-89CD6032E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810128"/>
                <a:ext cx="3495836" cy="57789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603782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F4B64-F0F1-B4CA-C388-517F9ACF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387CD35D-E92D-705F-290A-9D82B4CC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D3A65B-6FE6-89F5-678B-D1DB18E094BB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US" sz="2400" b="1" i="1" dirty="0"/>
                  <a:t> discrete random variable,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400" dirty="0"/>
                  <a:t> can only take on particular values in an interval.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i="1" dirty="0"/>
                  <a:t>probability distribution </a:t>
                </a:r>
                <a:r>
                  <a:rPr lang="en-US" sz="2400" dirty="0"/>
                  <a:t>for a discrete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lists: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All of the values,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might take on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The probability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takes on each of those values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/>
              </a:p>
              <a:p>
                <a:r>
                  <a:rPr lang="en-US" sz="2400" dirty="0"/>
                  <a:t>Ex. 	Suppose we flip a coin three times (this is our event,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D3A65B-6FE6-89F5-678B-D1DB18E09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785652"/>
              </a:xfrm>
              <a:prstGeom prst="rect">
                <a:avLst/>
              </a:prstGeom>
              <a:blipFill>
                <a:blip r:embed="rId3"/>
                <a:stretch>
                  <a:fillRect l="-1183" t="-1003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CC2DFC6-2799-7EDB-5E54-C549C2D720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246438"/>
                  </p:ext>
                </p:extLst>
              </p:nvPr>
            </p:nvGraphicFramePr>
            <p:xfrm>
              <a:off x="3495836" y="3741836"/>
              <a:ext cx="8128000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997221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Outcome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114586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Probability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CC2DFC6-2799-7EDB-5E54-C549C2D720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8246438"/>
                  </p:ext>
                </p:extLst>
              </p:nvPr>
            </p:nvGraphicFramePr>
            <p:xfrm>
              <a:off x="3495836" y="3741836"/>
              <a:ext cx="8128000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79972218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Outcome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563" t="-108108" r="-403125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21145861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Probability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4F67769-1FE6-7941-C9CB-AAFFBE0F18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9361179"/>
                  </p:ext>
                </p:extLst>
              </p:nvPr>
            </p:nvGraphicFramePr>
            <p:xfrm>
              <a:off x="4308636" y="5674648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4F67769-1FE6-7941-C9CB-AAFFBE0F18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9361179"/>
                  </p:ext>
                </p:extLst>
              </p:nvPr>
            </p:nvGraphicFramePr>
            <p:xfrm>
              <a:off x="4308636" y="5674648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1563" t="-8108" r="-303125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…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63" t="-111111" r="-303125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?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own Arrow 3">
            <a:extLst>
              <a:ext uri="{FF2B5EF4-FFF2-40B4-BE49-F238E27FC236}">
                <a16:creationId xmlns:a16="http://schemas.microsoft.com/office/drawing/2014/main" id="{168E8F65-72EC-1BF1-AAC9-C43D8C53FC93}"/>
              </a:ext>
            </a:extLst>
          </p:cNvPr>
          <p:cNvSpPr/>
          <p:nvPr/>
        </p:nvSpPr>
        <p:spPr>
          <a:xfrm>
            <a:off x="7412602" y="5168182"/>
            <a:ext cx="294468" cy="45171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B368248-97A9-047D-54CF-0A9CB0EF74C7}"/>
                  </a:ext>
                </a:extLst>
              </p:cNvPr>
              <p:cNvSpPr/>
              <p:nvPr/>
            </p:nvSpPr>
            <p:spPr>
              <a:xfrm>
                <a:off x="1" y="810128"/>
                <a:ext cx="3495836" cy="577892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i="1" dirty="0">
                    <a:latin typeface="+mj-lt"/>
                  </a:rPr>
                  <a:t>Practice</a:t>
                </a:r>
                <a:r>
                  <a:rPr lang="en-US" sz="2400" dirty="0">
                    <a:latin typeface="+mj-lt"/>
                  </a:rPr>
                  <a:t>: </a:t>
                </a:r>
              </a:p>
              <a:p>
                <a:pPr marL="457200" indent="-457200">
                  <a:buAutoNum type="arabicParenBoth"/>
                </a:pPr>
                <a:r>
                  <a:rPr lang="en-US" sz="2400" dirty="0">
                    <a:latin typeface="+mj-lt"/>
                  </a:rPr>
                  <a:t>What are the possible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+mj-lt"/>
                  </a:rPr>
                  <a:t>?</a:t>
                </a:r>
              </a:p>
              <a:p>
                <a:pPr marL="457200" indent="-457200">
                  <a:buAutoNum type="arabicParenBoth"/>
                </a:pPr>
                <a:r>
                  <a:rPr lang="en-US" sz="2400" dirty="0">
                    <a:latin typeface="+mj-lt"/>
                  </a:rPr>
                  <a:t>What is the probability of each value?</a:t>
                </a: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B368248-97A9-047D-54CF-0A9CB0EF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810128"/>
                <a:ext cx="3495836" cy="577892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5493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A7069-31EF-84CB-F8E2-90315ADD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AF2B2831-1898-5AC6-65B4-A32EBE33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34235C-A818-FDAE-1E08-1C016FCD2973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US" sz="2400" b="1" i="1" dirty="0"/>
                  <a:t> probability mass function (PFM) </a:t>
                </a:r>
                <a:r>
                  <a:rPr lang="en-US" sz="2400" dirty="0"/>
                  <a:t>is a way to visualize the the probability distribution for a discrete random variable.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	Suppose we flip a coin twice (this is our event,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34235C-A818-FDAE-1E08-1C016FCD2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046988"/>
              </a:xfrm>
              <a:prstGeom prst="rect">
                <a:avLst/>
              </a:prstGeom>
              <a:blipFill>
                <a:blip r:embed="rId3"/>
                <a:stretch>
                  <a:fillRect l="-1183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516E7D6-24AE-1CEC-2343-8C39A1D168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886210"/>
                  </p:ext>
                </p:extLst>
              </p:nvPr>
            </p:nvGraphicFramePr>
            <p:xfrm>
              <a:off x="4401626" y="2265183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516E7D6-24AE-1CEC-2343-8C39A1D168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886210"/>
                  </p:ext>
                </p:extLst>
              </p:nvPr>
            </p:nvGraphicFramePr>
            <p:xfrm>
              <a:off x="4401626" y="2265183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563" t="-10811" r="-303125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3" t="-113889" r="-303125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38AAB55A-822F-06FC-4496-0DB4ABD62EA6}"/>
              </a:ext>
            </a:extLst>
          </p:cNvPr>
          <p:cNvSpPr/>
          <p:nvPr/>
        </p:nvSpPr>
        <p:spPr>
          <a:xfrm>
            <a:off x="7358358" y="3269347"/>
            <a:ext cx="294468" cy="45171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02B754-6717-4FFF-10B5-6A2FDF7839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478356"/>
              </p:ext>
            </p:extLst>
          </p:nvPr>
        </p:nvGraphicFramePr>
        <p:xfrm>
          <a:off x="4833643" y="3810830"/>
          <a:ext cx="5112462" cy="2935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70742494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0416-D2C3-5E0D-056A-52CC7738B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88453D0-9901-3ED7-9F9D-3FC952C3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4625C6-24BA-06B9-21EA-89791210C13F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US" sz="2400" b="1" i="1" dirty="0"/>
                  <a:t> probability mass function (PFM) </a:t>
                </a:r>
                <a:r>
                  <a:rPr lang="en-US" sz="2400" dirty="0"/>
                  <a:t>is a way to visualize the the probability distribution for a discrete random variable.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	Suppose we flip a coin twice (this is our event,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4625C6-24BA-06B9-21EA-89791210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046988"/>
              </a:xfrm>
              <a:prstGeom prst="rect">
                <a:avLst/>
              </a:prstGeom>
              <a:blipFill>
                <a:blip r:embed="rId3"/>
                <a:stretch>
                  <a:fillRect l="-1183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ED2BEC4-86A9-70A7-AE83-DBC52B0763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01626" y="2265183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ED2BEC4-86A9-70A7-AE83-DBC52B0763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01626" y="2265183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563" t="-10811" r="-303125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3" t="-113889" r="-303125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9F559C1D-EB01-E3F3-C72D-5F040E67F346}"/>
              </a:ext>
            </a:extLst>
          </p:cNvPr>
          <p:cNvSpPr/>
          <p:nvPr/>
        </p:nvSpPr>
        <p:spPr>
          <a:xfrm>
            <a:off x="7358358" y="3269347"/>
            <a:ext cx="294468" cy="45171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36E0B11-6398-04A8-75F3-6E86BEC58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2225"/>
              </p:ext>
            </p:extLst>
          </p:nvPr>
        </p:nvGraphicFramePr>
        <p:xfrm>
          <a:off x="5612319" y="3771456"/>
          <a:ext cx="5112462" cy="2935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A6A26EA-5088-BA6B-A448-02C5387559A3}"/>
                  </a:ext>
                </a:extLst>
              </p:cNvPr>
              <p:cNvSpPr/>
              <p:nvPr/>
            </p:nvSpPr>
            <p:spPr>
              <a:xfrm>
                <a:off x="0" y="3429000"/>
                <a:ext cx="5359400" cy="316004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i="1" dirty="0">
                    <a:latin typeface="+mj-lt"/>
                  </a:rPr>
                  <a:t>Practice</a:t>
                </a:r>
                <a:r>
                  <a:rPr lang="en-US" sz="2400" dirty="0">
                    <a:latin typeface="+mj-lt"/>
                  </a:rPr>
                  <a:t>: </a:t>
                </a:r>
              </a:p>
              <a:p>
                <a:r>
                  <a:rPr lang="en-US" sz="2400" dirty="0"/>
                  <a:t>Suppose we flip a coin three times (this is our event,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/>
              </a:p>
              <a:p>
                <a:pPr/>
                <a:endParaRPr lang="en-US" sz="2400" dirty="0"/>
              </a:p>
              <a:p>
                <a:pPr/>
                <a:r>
                  <a:rPr lang="en-US" sz="2400" dirty="0"/>
                  <a:t>Visualize the probability mass function for X</a:t>
                </a:r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A6A26EA-5088-BA6B-A448-02C538755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5359400" cy="316004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388731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C6A80-6278-B867-DE9D-C2419964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61D035F-DD6C-20DB-57BA-FF1AC4DB0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Functions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6D5DED-7905-3899-12A3-C619EC48376A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US" sz="2400" b="1" i="1" dirty="0"/>
                  <a:t> probability mass function (PFM) </a:t>
                </a:r>
                <a:r>
                  <a:rPr lang="en-US" sz="2400" dirty="0"/>
                  <a:t>is a way to visualize the the probability distribution for a discrete random variable.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	Suppose we flip a coin twice (this is our event,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6D5DED-7905-3899-12A3-C619EC483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046988"/>
              </a:xfrm>
              <a:prstGeom prst="rect">
                <a:avLst/>
              </a:prstGeom>
              <a:blipFill>
                <a:blip r:embed="rId3"/>
                <a:stretch>
                  <a:fillRect l="-1183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EB78CE-9D70-7F24-1CB0-3B9C98F6325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01626" y="2265183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5EB78CE-9D70-7F24-1CB0-3B9C98F6325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01626" y="2265183"/>
              <a:ext cx="6502400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43600679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3206013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414662662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976317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563" t="-10811" r="-303125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2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40784288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63" t="-113889" r="-303125" b="-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0.50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0.25</a:t>
                          </a:r>
                        </a:p>
                      </a:txBody>
                      <a:tcPr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5592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2DA8448C-F06C-5883-F591-649F64D52415}"/>
              </a:ext>
            </a:extLst>
          </p:cNvPr>
          <p:cNvSpPr/>
          <p:nvPr/>
        </p:nvSpPr>
        <p:spPr>
          <a:xfrm>
            <a:off x="7358358" y="3269347"/>
            <a:ext cx="294468" cy="45171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5D6C978-67BF-9762-57AE-24405B992F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686599"/>
              </p:ext>
            </p:extLst>
          </p:nvPr>
        </p:nvGraphicFramePr>
        <p:xfrm>
          <a:off x="3539769" y="3810830"/>
          <a:ext cx="4113057" cy="2628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759D5A-40FE-5F72-0E38-B67AF0F095CE}"/>
                  </a:ext>
                </a:extLst>
              </p:cNvPr>
              <p:cNvSpPr txBox="1"/>
              <p:nvPr/>
            </p:nvSpPr>
            <p:spPr>
              <a:xfrm>
                <a:off x="7784507" y="4215956"/>
                <a:ext cx="3490763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0.25, 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0.5, 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0.25, 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2759D5A-40FE-5F72-0E38-B67AF0F09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507" y="4215956"/>
                <a:ext cx="3490763" cy="1271438"/>
              </a:xfrm>
              <a:prstGeom prst="rect">
                <a:avLst/>
              </a:prstGeom>
              <a:blipFill>
                <a:blip r:embed="rId6"/>
                <a:stretch>
                  <a:fillRect l="-13357" t="-210891" r="-14079" b="-3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455325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E0BA6-DCD3-A7EB-6AA2-253E36E9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4721BA8-71C2-6A6F-D6E0-B69E1F03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A98CB0-4D12-5A31-FE05-E259E8E52B77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our random variable only takes on two values, one indicating ”success”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) and the other indicating “failure”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), then our random variable has a </a:t>
                </a:r>
                <a:r>
                  <a:rPr lang="en-US" sz="2400" b="1" i="1" dirty="0"/>
                  <a:t>Bernoulli distribution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Notation: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𝐵𝑒𝑟𝑛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is a population parameter representing the probability of success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A98CB0-4D12-5A31-FE05-E259E8E52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416320"/>
              </a:xfrm>
              <a:prstGeom prst="rect">
                <a:avLst/>
              </a:prstGeom>
              <a:blipFill>
                <a:blip r:embed="rId3"/>
                <a:stretch>
                  <a:fillRect l="-1183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00BF38E-2561-5EA5-9FFD-08586CB60533}"/>
                  </a:ext>
                </a:extLst>
              </p:cNvPr>
              <p:cNvSpPr/>
              <p:nvPr/>
            </p:nvSpPr>
            <p:spPr>
              <a:xfrm>
                <a:off x="3632200" y="3238500"/>
                <a:ext cx="8077199" cy="32004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i="1" dirty="0">
                    <a:latin typeface="+mj-lt"/>
                  </a:rPr>
                  <a:t>Practice</a:t>
                </a:r>
                <a:r>
                  <a:rPr lang="en-US" sz="2400" dirty="0">
                    <a:latin typeface="+mj-lt"/>
                  </a:rPr>
                  <a:t>: </a:t>
                </a:r>
              </a:p>
              <a:p>
                <a:r>
                  <a:rPr lang="en-US" sz="2400" dirty="0">
                    <a:latin typeface="+mj-lt"/>
                  </a:rPr>
                  <a:t>What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j-lt"/>
                  </a:rPr>
                  <a:t> (probability of success) for each of the following?</a:t>
                </a:r>
              </a:p>
              <a:p>
                <a:r>
                  <a:rPr lang="en-US" sz="2400" dirty="0">
                    <a:latin typeface="+mj-lt"/>
                  </a:rPr>
                  <a:t> </a:t>
                </a:r>
              </a:p>
              <a:p>
                <a:r>
                  <a:rPr lang="en-US" sz="2400" dirty="0"/>
                  <a:t>Ex.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𝑤h𝑒𝑡h𝑒𝑟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𝑐𝑜𝑖𝑛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𝑡𝑜𝑠𝑠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𝑙𝑎𝑛𝑑𝑠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h𝑒𝑎𝑑𝑠</m:t>
                    </m:r>
                  </m:oMath>
                </a14:m>
                <a:endParaRPr lang="en-US" sz="2400" dirty="0"/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/>
                  <a:t>Ex.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𝑤h𝑒𝑡h𝑒𝑟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𝑙𝑎𝑛𝑑𝑠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6</m:t>
                    </m:r>
                  </m:oMath>
                </a14:m>
                <a:endParaRPr lang="en-US" sz="2400" dirty="0"/>
              </a:p>
              <a:p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00BF38E-2561-5EA5-9FFD-08586CB60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00" y="3238500"/>
                <a:ext cx="8077199" cy="3200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403104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41B2B-6944-749D-AD6D-2F9D1823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381188F-5281-49DA-3C7B-4412C165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8DB0C-0402-2305-F9E6-2C9C3F0CE443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random variable with a Bernoulli distribution, we can model the number of successes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sz="2400" dirty="0"/>
                  <a:t>) across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independent trials (called Bernoulli trials) using the </a:t>
                </a:r>
                <a:r>
                  <a:rPr lang="en-US" sz="2400" b="1" i="1" dirty="0"/>
                  <a:t>Binomial distribution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is a population parameter representing the probability of success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8DB0C-0402-2305-F9E6-2C9C3F0CE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785652"/>
              </a:xfrm>
              <a:prstGeom prst="rect">
                <a:avLst/>
              </a:prstGeom>
              <a:blipFill>
                <a:blip r:embed="rId3"/>
                <a:stretch>
                  <a:fillRect l="-1183" t="-1338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7654CC-9559-E501-5E3B-77C6C35CC32F}"/>
                  </a:ext>
                </a:extLst>
              </p:cNvPr>
              <p:cNvSpPr txBox="1"/>
              <p:nvPr/>
            </p:nvSpPr>
            <p:spPr>
              <a:xfrm>
                <a:off x="4660307" y="1813668"/>
                <a:ext cx="5182193" cy="724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7654CC-9559-E501-5E3B-77C6C35CC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307" y="1813668"/>
                <a:ext cx="5182193" cy="724878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7588AE81-1108-DF61-4B6D-A582A7088530}"/>
                  </a:ext>
                </a:extLst>
              </p:cNvPr>
              <p:cNvSpPr/>
              <p:nvPr/>
            </p:nvSpPr>
            <p:spPr>
              <a:xfrm>
                <a:off x="3648235" y="3745120"/>
                <a:ext cx="7984965" cy="18542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is called a Binomial coefficient, and is read “n choose x”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×…×2×1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7588AE81-1108-DF61-4B6D-A582A7088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235" y="3745120"/>
                <a:ext cx="7984965" cy="18542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928247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D83C-D2F1-A30D-B6CD-AC60A4602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A11F43D-8AF5-BB01-7213-A4807283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 and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6CD786-C8A0-858B-9F0D-769B597A06F6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7109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Why do we care about random variables?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Recall: </a:t>
                </a:r>
                <a:r>
                  <a:rPr lang="en-US" sz="2400" dirty="0"/>
                  <a:t>We want to know about populations, but we only have sample data to work with. </a:t>
                </a:r>
              </a:p>
              <a:p>
                <a:r>
                  <a:rPr lang="en-US" sz="2400" dirty="0"/>
                  <a:t>So we estimate population parameters using </a:t>
                </a:r>
                <a:r>
                  <a:rPr lang="en-US" sz="2400" b="1" i="1" dirty="0"/>
                  <a:t>sample statistics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proportion: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Ex. </a:t>
                </a:r>
              </a:p>
              <a:p>
                <a:pPr marL="342900" indent="-342900">
                  <a:buFont typeface="Wingdings" pitchFamily="2" charset="2"/>
                  <a:buChar char="è"/>
                </a:pPr>
                <a:r>
                  <a:rPr lang="en-US" sz="2400" dirty="0"/>
                  <a:t>In an experiment we sample 500 individuals and ask them about their weight gain during pregnancy</a:t>
                </a:r>
              </a:p>
              <a:p>
                <a:pPr marL="800100" lvl="1" indent="-342900">
                  <a:buFont typeface="Wingdings" pitchFamily="2" charset="2"/>
                  <a:buChar char="è"/>
                </a:pPr>
                <a:r>
                  <a:rPr lang="en-US" sz="2400" dirty="0"/>
                  <a:t>The mean of all their answers is our 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sample mean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, which is our 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estimate for the population  </a:t>
                </a:r>
              </a:p>
              <a:p>
                <a:pPr marL="342900" indent="-342900">
                  <a:buFont typeface="Wingdings" pitchFamily="2" charset="2"/>
                  <a:buChar char="è"/>
                </a:pPr>
                <a:r>
                  <a:rPr lang="en-US" sz="2400" dirty="0"/>
                  <a:t>In an experiment we sample 3,010 movies and assess whether or not they made over $100 million at the box office</a:t>
                </a:r>
              </a:p>
              <a:p>
                <a:pPr marL="800100" lvl="1" indent="-342900">
                  <a:buFont typeface="Wingdings" pitchFamily="2" charset="2"/>
                  <a:buChar char="è"/>
                </a:pPr>
                <a:r>
                  <a:rPr lang="en-US" sz="2400" dirty="0"/>
                  <a:t>The mean of all their answers is our 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sample proportion</a:t>
                </a:r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/>
                  <a:t>, which is our </a:t>
                </a: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estimate for the population  </a:t>
                </a:r>
              </a:p>
              <a:p>
                <a:pPr marL="800100" lvl="1" indent="-342900">
                  <a:buFont typeface="Wingdings" pitchFamily="2" charset="2"/>
                  <a:buChar char="è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6CD786-C8A0-858B-9F0D-769B597A0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7109639"/>
              </a:xfrm>
              <a:prstGeom prst="rect">
                <a:avLst/>
              </a:prstGeom>
              <a:blipFill>
                <a:blip r:embed="rId3"/>
                <a:stretch>
                  <a:fillRect l="-1183" t="-714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909450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709E2-16FA-E9B3-9DDA-9C91766C2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C14C8DD-B7FF-DDC9-5058-7A9FF7E2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 and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E9A7B0-1FE2-DA1D-2ED8-843B14553C62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Why do we care about random variables?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Recall: </a:t>
                </a:r>
                <a:r>
                  <a:rPr lang="en-US" sz="2400" dirty="0"/>
                  <a:t>We want to know about populations, but we only have sample data to work with. </a:t>
                </a:r>
              </a:p>
              <a:p>
                <a:r>
                  <a:rPr lang="en-US" sz="2400" dirty="0"/>
                  <a:t>So we estimate population parameters using </a:t>
                </a:r>
                <a:r>
                  <a:rPr lang="en-US" sz="2400" b="1" i="1" dirty="0"/>
                  <a:t>sample statistics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proportion: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Turns out, our </a:t>
                </a:r>
                <a:r>
                  <a:rPr lang="en-US" sz="2400" b="1" dirty="0"/>
                  <a:t>sample statistics are random variables</a:t>
                </a:r>
                <a:r>
                  <a:rPr lang="en-US" sz="2400" dirty="0"/>
                  <a:t>! </a:t>
                </a:r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800100" lvl="1" indent="-342900">
                  <a:buFont typeface="Wingdings" pitchFamily="2" charset="2"/>
                  <a:buChar char="è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E9A7B0-1FE2-DA1D-2ED8-843B14553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4154984"/>
              </a:xfrm>
              <a:prstGeom prst="rect">
                <a:avLst/>
              </a:prstGeom>
              <a:blipFill>
                <a:blip r:embed="rId3"/>
                <a:stretch>
                  <a:fillRect l="-1183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666819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Confidence Intervals</a:t>
            </a:r>
          </a:p>
          <a:p>
            <a:pPr lvl="1"/>
            <a:r>
              <a:rPr lang="en-US" sz="2200" dirty="0"/>
              <a:t>Random variables</a:t>
            </a:r>
          </a:p>
          <a:p>
            <a:pPr lvl="1"/>
            <a:r>
              <a:rPr lang="en-US" sz="2200" dirty="0"/>
              <a:t>Sampling distributions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F9EC-EDE9-7BB4-279E-5F71332C0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E4E5D0D-2C70-3B11-96DC-B49ACC4BD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 and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07CC2C-7351-174D-4A6A-A7211C71F278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7109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Why do we care about random variables?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Recall: </a:t>
                </a:r>
                <a:r>
                  <a:rPr lang="en-US" sz="2400" dirty="0"/>
                  <a:t>We want to know about populations, but we only have sample data to work with. </a:t>
                </a:r>
              </a:p>
              <a:p>
                <a:r>
                  <a:rPr lang="en-US" sz="2400" dirty="0"/>
                  <a:t>So we estimate population parameters using </a:t>
                </a:r>
                <a:r>
                  <a:rPr lang="en-US" sz="2400" b="1" i="1" dirty="0"/>
                  <a:t>sample statistics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proportion: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Turns out, our </a:t>
                </a:r>
                <a:r>
                  <a:rPr lang="en-US" sz="2400" b="1" dirty="0"/>
                  <a:t>sample statistics are random variables</a:t>
                </a:r>
                <a:r>
                  <a:rPr lang="en-US" sz="2400" dirty="0"/>
                  <a:t>! </a:t>
                </a:r>
              </a:p>
              <a:p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r>
                  <a:rPr lang="en-US" sz="2400" dirty="0"/>
                  <a:t>Ex. Suppose we want to estimate the probability,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, that a six-sided die lands on a six when rolled once.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Let’s each do an experiment. Grab a die, roll it 20 times and record the number of times you roll a 6. Record your proportion of 6’s on the board.</a:t>
                </a:r>
              </a:p>
              <a:p>
                <a:endParaRPr lang="en-US" sz="2400" dirty="0"/>
              </a:p>
              <a:p>
                <a:pPr marL="800100" lvl="1" indent="-342900">
                  <a:buFont typeface="Wingdings" pitchFamily="2" charset="2"/>
                  <a:buChar char="è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07CC2C-7351-174D-4A6A-A7211C71F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7109639"/>
              </a:xfrm>
              <a:prstGeom prst="rect">
                <a:avLst/>
              </a:prstGeom>
              <a:blipFill>
                <a:blip r:embed="rId3"/>
                <a:stretch>
                  <a:fillRect l="-1183" t="-71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77925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B6E9-E8B9-AFE8-C709-510724CE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B5CA40A-78C1-BDAA-2875-0FEF8101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 and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4335A9-ADAD-44B8-CB3F-E9D42E81E836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Ex. Suppose we want to estimate the probability,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, that a six-sided die lands on a six when rolled once.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Let’s each do an experiment. Grab a die, roll it 20 times and record the number of times you roll a 6. Record your proportion of 6’s on the board.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Across repeated experiments (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of the same sample size from the same population</a:t>
                </a:r>
                <a:r>
                  <a:rPr lang="en-US" sz="2400" dirty="0">
                    <a:solidFill>
                      <a:srgbClr val="C00000"/>
                    </a:solidFill>
                  </a:rPr>
                  <a:t>) our sample estimate will vary. </a:t>
                </a: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/>
                  <a:t>Looking at the distribution of sample estimates allows us to quantify how much we expect our sample estimate to vary.  </a:t>
                </a:r>
              </a:p>
              <a:p>
                <a:r>
                  <a:rPr lang="en-US" sz="2400" dirty="0"/>
                  <a:t>  </a:t>
                </a:r>
              </a:p>
              <a:p>
                <a:pPr marL="800100" lvl="1" indent="-342900">
                  <a:buFont typeface="Wingdings" pitchFamily="2" charset="2"/>
                  <a:buChar char="è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4335A9-ADAD-44B8-CB3F-E9D42E81E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5632311"/>
              </a:xfrm>
              <a:prstGeom prst="rect">
                <a:avLst/>
              </a:prstGeom>
              <a:blipFill>
                <a:blip r:embed="rId3"/>
                <a:stretch>
                  <a:fillRect l="-1183" t="-676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584235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C25F9-B770-2A0A-B399-4F05F3FE5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988FB9F-519E-0252-DFF3-99D1DB2D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 and Statistics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816363-864F-F91C-2DE5-DD1FADDDFA5A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7478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Ex. Suppose we want to estimate the probability,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, that a six-sided die lands on a six when rolled once.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Let’s each do an experiment. Grab a die, roll it 20 times and record the number of times you roll a 6. Record your proportion of 6’s on the board.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Across repeated experiments (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of the same sample size from the same population</a:t>
                </a:r>
                <a:r>
                  <a:rPr lang="en-US" sz="2400" dirty="0">
                    <a:solidFill>
                      <a:srgbClr val="C00000"/>
                    </a:solidFill>
                  </a:rPr>
                  <a:t>) our sample estimate will vary. </a:t>
                </a:r>
              </a:p>
              <a:p>
                <a:endParaRPr lang="en-US" sz="2400" dirty="0">
                  <a:solidFill>
                    <a:srgbClr val="C00000"/>
                  </a:solidFill>
                </a:endParaRPr>
              </a:p>
              <a:p>
                <a:r>
                  <a:rPr lang="en-US" sz="2400" dirty="0"/>
                  <a:t>Looking at the distribution of sample estimates allows us to quantify how much we expect our sample estimate to vary.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reality, we cannot take hundreds of samples to construct a probability distribution. Instead, a method called </a:t>
                </a:r>
                <a:r>
                  <a:rPr lang="en-US" sz="2400" b="1" i="1" dirty="0"/>
                  <a:t>Bootstrapping</a:t>
                </a:r>
                <a:r>
                  <a:rPr lang="en-US" sz="2400" dirty="0"/>
                  <a:t> is used. It results in a probability distribution that approximates the actual distribution very closely. </a:t>
                </a:r>
              </a:p>
              <a:p>
                <a:r>
                  <a:rPr lang="en-US" sz="2400" dirty="0"/>
                  <a:t>  </a:t>
                </a:r>
              </a:p>
              <a:p>
                <a:pPr marL="800100" lvl="1" indent="-342900">
                  <a:buFont typeface="Wingdings" pitchFamily="2" charset="2"/>
                  <a:buChar char="è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816363-864F-F91C-2DE5-DD1FADDDF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7478970"/>
              </a:xfrm>
              <a:prstGeom prst="rect">
                <a:avLst/>
              </a:prstGeom>
              <a:blipFill>
                <a:blip r:embed="rId3"/>
                <a:stretch>
                  <a:fillRect l="-1183" t="-508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521852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597A2-2849-49A4-7FC1-3A1C7C3D0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D4E495A-9E8A-50F7-4684-E2EA279C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888D1-6621-0E53-52DB-3B32B7B7B73E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</a:t>
                </a:r>
                <a:r>
                  <a:rPr lang="en-US" sz="2400" b="1" i="1" dirty="0"/>
                  <a:t>sampling distribution </a:t>
                </a:r>
                <a:r>
                  <a:rPr lang="en-US" sz="2400" dirty="0"/>
                  <a:t>is the distribution of all possible values of a sample statistic from </a:t>
                </a:r>
                <a:r>
                  <a:rPr lang="en-US" sz="2400" i="1" dirty="0"/>
                  <a:t>samples of a given size 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) from a </a:t>
                </a:r>
                <a:r>
                  <a:rPr lang="en-US" sz="2400" i="1" dirty="0"/>
                  <a:t>given population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Tells us how our sample statistic varies from one sample to another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Mean of the distribution is the true population parameter,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Spread gives us a sense of what range of values to expect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Depends on the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F888D1-6621-0E53-52DB-3B32B7B7B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416320"/>
              </a:xfrm>
              <a:prstGeom prst="rect">
                <a:avLst/>
              </a:prstGeom>
              <a:blipFill>
                <a:blip r:embed="rId3"/>
                <a:stretch>
                  <a:fillRect l="-1183" t="-1481" r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3DA326EB-4A7F-37D2-9A1B-1DBBCCA79E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"/>
          <a:stretch/>
        </p:blipFill>
        <p:spPr>
          <a:xfrm>
            <a:off x="3495835" y="3386328"/>
            <a:ext cx="8769499" cy="33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16761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B3690-0AEB-2E37-DE11-FCA5D2B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6473593-4C0D-91BB-7CAF-AF5DE42F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404D-B4F8-26CF-6E95-239ADF43CF7E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approximate the </a:t>
                </a:r>
                <a:r>
                  <a:rPr lang="en-US" sz="2400" b="1" i="1" dirty="0"/>
                  <a:t>sampling distribution </a:t>
                </a:r>
                <a:r>
                  <a:rPr lang="en-US" sz="2400" dirty="0"/>
                  <a:t>using the </a:t>
                </a:r>
                <a:r>
                  <a:rPr lang="en-US" sz="2400" b="1" i="1" dirty="0"/>
                  <a:t>bootstrap</a:t>
                </a:r>
                <a:r>
                  <a:rPr lang="en-US" sz="2400" dirty="0"/>
                  <a:t> method.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Approximates how our sample statistic varies from one sample to another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Spread gives us a (good) sense of what range of values to expect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9B404D-B4F8-26CF-6E95-239ADF43C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416320"/>
              </a:xfrm>
              <a:prstGeom prst="rect">
                <a:avLst/>
              </a:prstGeom>
              <a:blipFill>
                <a:blip r:embed="rId3"/>
                <a:stretch>
                  <a:fillRect l="-1183" t="-1481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graph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07F93B05-E575-D319-6B45-92122C61B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"/>
          <a:stretch/>
        </p:blipFill>
        <p:spPr>
          <a:xfrm>
            <a:off x="3495836" y="2865628"/>
            <a:ext cx="8769499" cy="331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49254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BF62E-07C9-6E5D-6CC4-2F7962E2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EBD9C654-1427-2F20-1074-0441F14DF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E2569B-1C77-2460-C4DD-72CFD2F6A290}"/>
                  </a:ext>
                </a:extLst>
              </p:cNvPr>
              <p:cNvSpPr txBox="1"/>
              <p:nvPr/>
            </p:nvSpPr>
            <p:spPr>
              <a:xfrm>
                <a:off x="3495837" y="268952"/>
                <a:ext cx="821356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What we know: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Our sample estimates are random variables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Given samples of the same size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from the same population, they will vary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sampling distribution visualizes this variance for us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endParaRPr lang="en-US" sz="2200" dirty="0"/>
              </a:p>
              <a:p>
                <a:pPr marL="800100" lvl="1" indent="-342900">
                  <a:buFont typeface="Wingdings" pitchFamily="2" charset="2"/>
                  <a:buChar char="è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E2569B-1C77-2460-C4DD-72CFD2F6A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7" y="268952"/>
                <a:ext cx="8213564" cy="3200876"/>
              </a:xfrm>
              <a:prstGeom prst="rect">
                <a:avLst/>
              </a:prstGeom>
              <a:blipFill>
                <a:blip r:embed="rId3"/>
                <a:stretch>
                  <a:fillRect l="-926" t="-1186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46965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55C3E-69A8-BCFD-CC3E-424665571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C64A2129-049E-E826-E201-48B8CA07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B4025-3B6C-9FB5-A372-0D56AA38B510}"/>
                  </a:ext>
                </a:extLst>
              </p:cNvPr>
              <p:cNvSpPr txBox="1"/>
              <p:nvPr/>
            </p:nvSpPr>
            <p:spPr>
              <a:xfrm>
                <a:off x="3495837" y="268952"/>
                <a:ext cx="8213564" cy="520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What we know: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Our sample statistics are random variables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Given samples of the same size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) from the same population, they will vary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 sampling distribution visualizes this variance for us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r>
                  <a:rPr lang="en-US" sz="2200" dirty="0"/>
                  <a:t>Implications: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While our sample statistics are our best guess for a true population parameter, they are not perfect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Since we can’t know the true population mean instead we might ask: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What are a range of plausible values for our population parameter (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dirty="0"/>
                  <a:t>) that our observed data and sample estimate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200" dirty="0"/>
                  <a:t>) are consistent with?</a:t>
                </a: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AB4025-3B6C-9FB5-A372-0D56AA38B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7" y="268952"/>
                <a:ext cx="8213564" cy="5201424"/>
              </a:xfrm>
              <a:prstGeom prst="rect">
                <a:avLst/>
              </a:prstGeom>
              <a:blipFill>
                <a:blip r:embed="rId3"/>
                <a:stretch>
                  <a:fillRect l="-926" t="-732" r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960406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B3F2-9945-1ED3-229D-87F282FEE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569694-F70D-9668-2DFD-D22EE1E3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9C2993B-8384-B266-0C13-CF003D110824}"/>
              </a:ext>
            </a:extLst>
          </p:cNvPr>
          <p:cNvCxnSpPr>
            <a:cxnSpLocks/>
          </p:cNvCxnSpPr>
          <p:nvPr/>
        </p:nvCxnSpPr>
        <p:spPr>
          <a:xfrm>
            <a:off x="3670300" y="961867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32-Point Star 6">
                <a:extLst>
                  <a:ext uri="{FF2B5EF4-FFF2-40B4-BE49-F238E27FC236}">
                    <a16:creationId xmlns:a16="http://schemas.microsoft.com/office/drawing/2014/main" id="{4A631749-83BC-01A6-E316-5B030055AE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708886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32-Point Star 6">
                <a:extLst>
                  <a:ext uri="{FF2B5EF4-FFF2-40B4-BE49-F238E27FC236}">
                    <a16:creationId xmlns:a16="http://schemas.microsoft.com/office/drawing/2014/main" id="{4A631749-83BC-01A6-E316-5B030055A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708886"/>
                <a:ext cx="411480" cy="410213"/>
              </a:xfrm>
              <a:prstGeom prst="star32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DED988-08BB-B15C-980B-72908F8C256A}"/>
              </a:ext>
            </a:extLst>
          </p:cNvPr>
          <p:cNvCxnSpPr>
            <a:cxnSpLocks/>
          </p:cNvCxnSpPr>
          <p:nvPr/>
        </p:nvCxnSpPr>
        <p:spPr>
          <a:xfrm>
            <a:off x="3670300" y="1673347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32-Point Star 10">
                <a:extLst>
                  <a:ext uri="{FF2B5EF4-FFF2-40B4-BE49-F238E27FC236}">
                    <a16:creationId xmlns:a16="http://schemas.microsoft.com/office/drawing/2014/main" id="{E288D108-063E-00CC-EE02-DDE71F91F1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1420366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32-Point Star 10">
                <a:extLst>
                  <a:ext uri="{FF2B5EF4-FFF2-40B4-BE49-F238E27FC236}">
                    <a16:creationId xmlns:a16="http://schemas.microsoft.com/office/drawing/2014/main" id="{E288D108-063E-00CC-EE02-DDE71F91F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1420366"/>
                <a:ext cx="411480" cy="410213"/>
              </a:xfrm>
              <a:prstGeom prst="star32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EEC3C5-A7A0-E123-2FE6-F913EBEF01EC}"/>
              </a:ext>
            </a:extLst>
          </p:cNvPr>
          <p:cNvCxnSpPr>
            <a:cxnSpLocks/>
          </p:cNvCxnSpPr>
          <p:nvPr/>
        </p:nvCxnSpPr>
        <p:spPr>
          <a:xfrm>
            <a:off x="3670300" y="2384826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32-Point Star 29">
                <a:extLst>
                  <a:ext uri="{FF2B5EF4-FFF2-40B4-BE49-F238E27FC236}">
                    <a16:creationId xmlns:a16="http://schemas.microsoft.com/office/drawing/2014/main" id="{9BD10B80-14E6-7E6B-6428-0C6190CE14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2131845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32-Point Star 29">
                <a:extLst>
                  <a:ext uri="{FF2B5EF4-FFF2-40B4-BE49-F238E27FC236}">
                    <a16:creationId xmlns:a16="http://schemas.microsoft.com/office/drawing/2014/main" id="{9BD10B80-14E6-7E6B-6428-0C6190CE1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2131845"/>
                <a:ext cx="411480" cy="410213"/>
              </a:xfrm>
              <a:prstGeom prst="star32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9E2618-4A09-0380-073B-B26A11A7D269}"/>
              </a:ext>
            </a:extLst>
          </p:cNvPr>
          <p:cNvCxnSpPr>
            <a:cxnSpLocks/>
          </p:cNvCxnSpPr>
          <p:nvPr/>
        </p:nvCxnSpPr>
        <p:spPr>
          <a:xfrm>
            <a:off x="3670300" y="3096304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32-Point Star 31">
                <a:extLst>
                  <a:ext uri="{FF2B5EF4-FFF2-40B4-BE49-F238E27FC236}">
                    <a16:creationId xmlns:a16="http://schemas.microsoft.com/office/drawing/2014/main" id="{DE14D1E7-7CB5-0DDB-789B-8EF00ED6B5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2843323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32-Point Star 31">
                <a:extLst>
                  <a:ext uri="{FF2B5EF4-FFF2-40B4-BE49-F238E27FC236}">
                    <a16:creationId xmlns:a16="http://schemas.microsoft.com/office/drawing/2014/main" id="{DE14D1E7-7CB5-0DDB-789B-8EF00ED6B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2843323"/>
                <a:ext cx="411480" cy="410213"/>
              </a:xfrm>
              <a:prstGeom prst="star32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4C74AE-E388-DD2B-1838-2699CED0CA4B}"/>
              </a:ext>
            </a:extLst>
          </p:cNvPr>
          <p:cNvCxnSpPr>
            <a:cxnSpLocks/>
          </p:cNvCxnSpPr>
          <p:nvPr/>
        </p:nvCxnSpPr>
        <p:spPr>
          <a:xfrm>
            <a:off x="3670300" y="3807782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32-Point Star 33">
                <a:extLst>
                  <a:ext uri="{FF2B5EF4-FFF2-40B4-BE49-F238E27FC236}">
                    <a16:creationId xmlns:a16="http://schemas.microsoft.com/office/drawing/2014/main" id="{2CB0C20C-6301-7827-7B7C-7D022E9994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3554801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32-Point Star 33">
                <a:extLst>
                  <a:ext uri="{FF2B5EF4-FFF2-40B4-BE49-F238E27FC236}">
                    <a16:creationId xmlns:a16="http://schemas.microsoft.com/office/drawing/2014/main" id="{2CB0C20C-6301-7827-7B7C-7D022E999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3554801"/>
                <a:ext cx="411480" cy="410213"/>
              </a:xfrm>
              <a:prstGeom prst="star32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8CC832-8286-0D7C-F6EC-1DF1C212FA2D}"/>
              </a:ext>
            </a:extLst>
          </p:cNvPr>
          <p:cNvCxnSpPr>
            <a:cxnSpLocks/>
          </p:cNvCxnSpPr>
          <p:nvPr/>
        </p:nvCxnSpPr>
        <p:spPr>
          <a:xfrm>
            <a:off x="3670300" y="4519259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32-Point Star 35">
                <a:extLst>
                  <a:ext uri="{FF2B5EF4-FFF2-40B4-BE49-F238E27FC236}">
                    <a16:creationId xmlns:a16="http://schemas.microsoft.com/office/drawing/2014/main" id="{AA5A3CA0-A9B4-49BB-640C-010FF4C70A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4266278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32-Point Star 35">
                <a:extLst>
                  <a:ext uri="{FF2B5EF4-FFF2-40B4-BE49-F238E27FC236}">
                    <a16:creationId xmlns:a16="http://schemas.microsoft.com/office/drawing/2014/main" id="{AA5A3CA0-A9B4-49BB-640C-010FF4C70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4266278"/>
                <a:ext cx="411480" cy="410213"/>
              </a:xfrm>
              <a:prstGeom prst="star32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DA0C071-650B-0138-DE1A-37D1390FB21E}"/>
              </a:ext>
            </a:extLst>
          </p:cNvPr>
          <p:cNvCxnSpPr>
            <a:cxnSpLocks/>
          </p:cNvCxnSpPr>
          <p:nvPr/>
        </p:nvCxnSpPr>
        <p:spPr>
          <a:xfrm>
            <a:off x="3670300" y="5230736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32-Point Star 37">
                <a:extLst>
                  <a:ext uri="{FF2B5EF4-FFF2-40B4-BE49-F238E27FC236}">
                    <a16:creationId xmlns:a16="http://schemas.microsoft.com/office/drawing/2014/main" id="{B1CBCE52-D01A-5079-6655-2D9E64147A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4977755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32-Point Star 37">
                <a:extLst>
                  <a:ext uri="{FF2B5EF4-FFF2-40B4-BE49-F238E27FC236}">
                    <a16:creationId xmlns:a16="http://schemas.microsoft.com/office/drawing/2014/main" id="{B1CBCE52-D01A-5079-6655-2D9E64147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4977755"/>
                <a:ext cx="411480" cy="410213"/>
              </a:xfrm>
              <a:prstGeom prst="star32">
                <a:avLst/>
              </a:prstGeom>
              <a:blipFill>
                <a:blip r:embed="rId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C23E029-CF1B-198E-F5C4-473C649D6A6D}"/>
              </a:ext>
            </a:extLst>
          </p:cNvPr>
          <p:cNvCxnSpPr>
            <a:cxnSpLocks/>
          </p:cNvCxnSpPr>
          <p:nvPr/>
        </p:nvCxnSpPr>
        <p:spPr>
          <a:xfrm>
            <a:off x="3670300" y="5942212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32-Point Star 39">
                <a:extLst>
                  <a:ext uri="{FF2B5EF4-FFF2-40B4-BE49-F238E27FC236}">
                    <a16:creationId xmlns:a16="http://schemas.microsoft.com/office/drawing/2014/main" id="{6361340A-3984-0690-E40D-7D3F021D30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5689231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32-Point Star 39">
                <a:extLst>
                  <a:ext uri="{FF2B5EF4-FFF2-40B4-BE49-F238E27FC236}">
                    <a16:creationId xmlns:a16="http://schemas.microsoft.com/office/drawing/2014/main" id="{6361340A-3984-0690-E40D-7D3F021D3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5689231"/>
                <a:ext cx="411480" cy="410213"/>
              </a:xfrm>
              <a:prstGeom prst="star32">
                <a:avLst/>
              </a:prstGeom>
              <a:blipFill>
                <a:blip r:embed="rId10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BCB320-9443-1BF3-B747-CF95E91328FC}"/>
              </a:ext>
            </a:extLst>
          </p:cNvPr>
          <p:cNvCxnSpPr>
            <a:cxnSpLocks/>
          </p:cNvCxnSpPr>
          <p:nvPr/>
        </p:nvCxnSpPr>
        <p:spPr>
          <a:xfrm>
            <a:off x="3670300" y="250387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32-Point Star 41">
                <a:extLst>
                  <a:ext uri="{FF2B5EF4-FFF2-40B4-BE49-F238E27FC236}">
                    <a16:creationId xmlns:a16="http://schemas.microsoft.com/office/drawing/2014/main" id="{DE106E11-43C9-BAE5-0722-F443B36116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-2594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32-Point Star 41">
                <a:extLst>
                  <a:ext uri="{FF2B5EF4-FFF2-40B4-BE49-F238E27FC236}">
                    <a16:creationId xmlns:a16="http://schemas.microsoft.com/office/drawing/2014/main" id="{DE106E11-43C9-BAE5-0722-F443B3611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-2594"/>
                <a:ext cx="411480" cy="410213"/>
              </a:xfrm>
              <a:prstGeom prst="star32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99D70F-4479-ACD0-8A32-A2B26A5EAB5B}"/>
              </a:ext>
            </a:extLst>
          </p:cNvPr>
          <p:cNvCxnSpPr>
            <a:cxnSpLocks/>
          </p:cNvCxnSpPr>
          <p:nvPr/>
        </p:nvCxnSpPr>
        <p:spPr>
          <a:xfrm>
            <a:off x="3670300" y="6653688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32-Point Star 43">
                <a:extLst>
                  <a:ext uri="{FF2B5EF4-FFF2-40B4-BE49-F238E27FC236}">
                    <a16:creationId xmlns:a16="http://schemas.microsoft.com/office/drawing/2014/main" id="{EA55B45C-602B-EDEA-A8F8-760133C98A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6400707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32-Point Star 43">
                <a:extLst>
                  <a:ext uri="{FF2B5EF4-FFF2-40B4-BE49-F238E27FC236}">
                    <a16:creationId xmlns:a16="http://schemas.microsoft.com/office/drawing/2014/main" id="{EA55B45C-602B-EDEA-A8F8-760133C98A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6400707"/>
                <a:ext cx="411480" cy="410213"/>
              </a:xfrm>
              <a:prstGeom prst="star32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32-Point Star 46">
                <a:extLst>
                  <a:ext uri="{FF2B5EF4-FFF2-40B4-BE49-F238E27FC236}">
                    <a16:creationId xmlns:a16="http://schemas.microsoft.com/office/drawing/2014/main" id="{5DBC6A7A-3BB5-6A9A-E2A3-8214A15D0C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5865" y="708885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32-Point Star 46">
                <a:extLst>
                  <a:ext uri="{FF2B5EF4-FFF2-40B4-BE49-F238E27FC236}">
                    <a16:creationId xmlns:a16="http://schemas.microsoft.com/office/drawing/2014/main" id="{5DBC6A7A-3BB5-6A9A-E2A3-8214A15D0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65" y="708885"/>
                <a:ext cx="411480" cy="410213"/>
              </a:xfrm>
              <a:prstGeom prst="star32">
                <a:avLst/>
              </a:prstGeom>
              <a:blipFill>
                <a:blip r:embed="rId11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32-Point Star 47">
                <a:extLst>
                  <a:ext uri="{FF2B5EF4-FFF2-40B4-BE49-F238E27FC236}">
                    <a16:creationId xmlns:a16="http://schemas.microsoft.com/office/drawing/2014/main" id="{2E1305E3-A410-A85E-B941-90CEE6A5CC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4810" y="1420361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32-Point Star 47">
                <a:extLst>
                  <a:ext uri="{FF2B5EF4-FFF2-40B4-BE49-F238E27FC236}">
                    <a16:creationId xmlns:a16="http://schemas.microsoft.com/office/drawing/2014/main" id="{2E1305E3-A410-A85E-B941-90CEE6A5CC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10" y="1420361"/>
                <a:ext cx="411480" cy="410213"/>
              </a:xfrm>
              <a:prstGeom prst="star32">
                <a:avLst/>
              </a:prstGeom>
              <a:blipFill>
                <a:blip r:embed="rId1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32-Point Star 48">
                <a:extLst>
                  <a:ext uri="{FF2B5EF4-FFF2-40B4-BE49-F238E27FC236}">
                    <a16:creationId xmlns:a16="http://schemas.microsoft.com/office/drawing/2014/main" id="{52AE776B-3D7E-069E-503D-7B1FFA7694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09210" y="2136937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32-Point Star 48">
                <a:extLst>
                  <a:ext uri="{FF2B5EF4-FFF2-40B4-BE49-F238E27FC236}">
                    <a16:creationId xmlns:a16="http://schemas.microsoft.com/office/drawing/2014/main" id="{52AE776B-3D7E-069E-503D-7B1FFA769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10" y="2136937"/>
                <a:ext cx="411480" cy="410213"/>
              </a:xfrm>
              <a:prstGeom prst="star32">
                <a:avLst/>
              </a:prstGeom>
              <a:blipFill>
                <a:blip r:embed="rId1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32-Point Star 49">
                <a:extLst>
                  <a:ext uri="{FF2B5EF4-FFF2-40B4-BE49-F238E27FC236}">
                    <a16:creationId xmlns:a16="http://schemas.microsoft.com/office/drawing/2014/main" id="{3D4B4DC0-1684-CD03-549D-D4CA7BE6D6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8580" y="2847953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32-Point Star 49">
                <a:extLst>
                  <a:ext uri="{FF2B5EF4-FFF2-40B4-BE49-F238E27FC236}">
                    <a16:creationId xmlns:a16="http://schemas.microsoft.com/office/drawing/2014/main" id="{3D4B4DC0-1684-CD03-549D-D4CA7BE6D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580" y="2847953"/>
                <a:ext cx="411480" cy="410213"/>
              </a:xfrm>
              <a:prstGeom prst="star32">
                <a:avLst/>
              </a:prstGeom>
              <a:blipFill>
                <a:blip r:embed="rId14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32-Point Star 52">
                <a:extLst>
                  <a:ext uri="{FF2B5EF4-FFF2-40B4-BE49-F238E27FC236}">
                    <a16:creationId xmlns:a16="http://schemas.microsoft.com/office/drawing/2014/main" id="{491978FC-A042-E25C-B9D3-5BFC3D9C68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44011" y="4977285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32-Point Star 52">
                <a:extLst>
                  <a:ext uri="{FF2B5EF4-FFF2-40B4-BE49-F238E27FC236}">
                    <a16:creationId xmlns:a16="http://schemas.microsoft.com/office/drawing/2014/main" id="{491978FC-A042-E25C-B9D3-5BFC3D9C6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11" y="4977285"/>
                <a:ext cx="411480" cy="410213"/>
              </a:xfrm>
              <a:prstGeom prst="star32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32-Point Star 53">
                <a:extLst>
                  <a:ext uri="{FF2B5EF4-FFF2-40B4-BE49-F238E27FC236}">
                    <a16:creationId xmlns:a16="http://schemas.microsoft.com/office/drawing/2014/main" id="{ABC0FA7A-A909-992C-51EC-8DB93BFF1E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0140" y="5689230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32-Point Star 53">
                <a:extLst>
                  <a:ext uri="{FF2B5EF4-FFF2-40B4-BE49-F238E27FC236}">
                    <a16:creationId xmlns:a16="http://schemas.microsoft.com/office/drawing/2014/main" id="{ABC0FA7A-A909-992C-51EC-8DB93BFF1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140" y="5689230"/>
                <a:ext cx="411480" cy="410213"/>
              </a:xfrm>
              <a:prstGeom prst="star32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32-Point Star 54">
                <a:extLst>
                  <a:ext uri="{FF2B5EF4-FFF2-40B4-BE49-F238E27FC236}">
                    <a16:creationId xmlns:a16="http://schemas.microsoft.com/office/drawing/2014/main" id="{42311096-763D-3911-CB4D-94C53EAB27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9901" y="6400706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32-Point Star 54">
                <a:extLst>
                  <a:ext uri="{FF2B5EF4-FFF2-40B4-BE49-F238E27FC236}">
                    <a16:creationId xmlns:a16="http://schemas.microsoft.com/office/drawing/2014/main" id="{42311096-763D-3911-CB4D-94C53EAB2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901" y="6400706"/>
                <a:ext cx="411480" cy="410213"/>
              </a:xfrm>
              <a:prstGeom prst="star32">
                <a:avLst/>
              </a:prstGeom>
              <a:blipFill>
                <a:blip r:embed="rId17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F986BBB6-2694-E06D-6CC9-61F53A0EE459}"/>
              </a:ext>
            </a:extLst>
          </p:cNvPr>
          <p:cNvSpPr txBox="1"/>
          <p:nvPr/>
        </p:nvSpPr>
        <p:spPr>
          <a:xfrm>
            <a:off x="7289165" y="250387"/>
            <a:ext cx="4420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one estimate, I’m very unlikely to exactly hit the population parameter.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32-Point Star 57">
                <a:extLst>
                  <a:ext uri="{FF2B5EF4-FFF2-40B4-BE49-F238E27FC236}">
                    <a16:creationId xmlns:a16="http://schemas.microsoft.com/office/drawing/2014/main" id="{CB340AFB-5064-4E94-BDBC-C480C02AFA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1829" y="3559489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32-Point Star 57">
                <a:extLst>
                  <a:ext uri="{FF2B5EF4-FFF2-40B4-BE49-F238E27FC236}">
                    <a16:creationId xmlns:a16="http://schemas.microsoft.com/office/drawing/2014/main" id="{CB340AFB-5064-4E94-BDBC-C480C02AF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829" y="3559489"/>
                <a:ext cx="411480" cy="410213"/>
              </a:xfrm>
              <a:prstGeom prst="star32">
                <a:avLst/>
              </a:prstGeom>
              <a:blipFill>
                <a:blip r:embed="rId18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32-Point Star 58">
                <a:extLst>
                  <a:ext uri="{FF2B5EF4-FFF2-40B4-BE49-F238E27FC236}">
                    <a16:creationId xmlns:a16="http://schemas.microsoft.com/office/drawing/2014/main" id="{5CE7B5DC-C021-94B3-BA98-6DA32D10AD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7010" y="0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32-Point Star 58">
                <a:extLst>
                  <a:ext uri="{FF2B5EF4-FFF2-40B4-BE49-F238E27FC236}">
                    <a16:creationId xmlns:a16="http://schemas.microsoft.com/office/drawing/2014/main" id="{5CE7B5DC-C021-94B3-BA98-6DA32D10A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10" y="0"/>
                <a:ext cx="411480" cy="410213"/>
              </a:xfrm>
              <a:prstGeom prst="star32">
                <a:avLst/>
              </a:prstGeom>
              <a:blipFill>
                <a:blip r:embed="rId19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32-Point Star 59">
                <a:extLst>
                  <a:ext uri="{FF2B5EF4-FFF2-40B4-BE49-F238E27FC236}">
                    <a16:creationId xmlns:a16="http://schemas.microsoft.com/office/drawing/2014/main" id="{708383FF-316D-47C4-D360-DB3048DAC1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8601" y="4266278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32-Point Star 59">
                <a:extLst>
                  <a:ext uri="{FF2B5EF4-FFF2-40B4-BE49-F238E27FC236}">
                    <a16:creationId xmlns:a16="http://schemas.microsoft.com/office/drawing/2014/main" id="{708383FF-316D-47C4-D360-DB3048DAC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4266278"/>
                <a:ext cx="411480" cy="410213"/>
              </a:xfrm>
              <a:prstGeom prst="star32">
                <a:avLst/>
              </a:prstGeom>
              <a:blipFill>
                <a:blip r:embed="rId20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665029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68E6A-A666-D9B7-0BF6-F2545ED10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EECE6A9-A11A-9A79-E2A0-808EBA22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3E673F8-BCFF-62BF-E536-788C835BDFE2}"/>
              </a:ext>
            </a:extLst>
          </p:cNvPr>
          <p:cNvCxnSpPr>
            <a:cxnSpLocks/>
          </p:cNvCxnSpPr>
          <p:nvPr/>
        </p:nvCxnSpPr>
        <p:spPr>
          <a:xfrm>
            <a:off x="3670300" y="961867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32-Point Star 6">
                <a:extLst>
                  <a:ext uri="{FF2B5EF4-FFF2-40B4-BE49-F238E27FC236}">
                    <a16:creationId xmlns:a16="http://schemas.microsoft.com/office/drawing/2014/main" id="{0101E8F1-EC1C-6881-FC62-E25704DB58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708886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32-Point Star 6">
                <a:extLst>
                  <a:ext uri="{FF2B5EF4-FFF2-40B4-BE49-F238E27FC236}">
                    <a16:creationId xmlns:a16="http://schemas.microsoft.com/office/drawing/2014/main" id="{0101E8F1-EC1C-6881-FC62-E25704DB58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708886"/>
                <a:ext cx="411480" cy="410213"/>
              </a:xfrm>
              <a:prstGeom prst="star32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0820D7-4031-BCF1-683C-D67ECE0CD89A}"/>
              </a:ext>
            </a:extLst>
          </p:cNvPr>
          <p:cNvCxnSpPr>
            <a:cxnSpLocks/>
          </p:cNvCxnSpPr>
          <p:nvPr/>
        </p:nvCxnSpPr>
        <p:spPr>
          <a:xfrm>
            <a:off x="3670300" y="1673347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32-Point Star 10">
                <a:extLst>
                  <a:ext uri="{FF2B5EF4-FFF2-40B4-BE49-F238E27FC236}">
                    <a16:creationId xmlns:a16="http://schemas.microsoft.com/office/drawing/2014/main" id="{F144DB9B-85C3-1200-0256-5F44DE5E2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1420366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32-Point Star 10">
                <a:extLst>
                  <a:ext uri="{FF2B5EF4-FFF2-40B4-BE49-F238E27FC236}">
                    <a16:creationId xmlns:a16="http://schemas.microsoft.com/office/drawing/2014/main" id="{F144DB9B-85C3-1200-0256-5F44DE5E2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1420366"/>
                <a:ext cx="411480" cy="410213"/>
              </a:xfrm>
              <a:prstGeom prst="star32">
                <a:avLst/>
              </a:prstGeom>
              <a:blipFill>
                <a:blip r:embed="rId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6DD348-8C03-ADDC-EA26-9E020FB5981E}"/>
              </a:ext>
            </a:extLst>
          </p:cNvPr>
          <p:cNvCxnSpPr>
            <a:cxnSpLocks/>
          </p:cNvCxnSpPr>
          <p:nvPr/>
        </p:nvCxnSpPr>
        <p:spPr>
          <a:xfrm>
            <a:off x="3670300" y="2384826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32-Point Star 29">
                <a:extLst>
                  <a:ext uri="{FF2B5EF4-FFF2-40B4-BE49-F238E27FC236}">
                    <a16:creationId xmlns:a16="http://schemas.microsoft.com/office/drawing/2014/main" id="{61C313DD-F54E-A9DA-5271-6DE5A7E737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2131845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32-Point Star 29">
                <a:extLst>
                  <a:ext uri="{FF2B5EF4-FFF2-40B4-BE49-F238E27FC236}">
                    <a16:creationId xmlns:a16="http://schemas.microsoft.com/office/drawing/2014/main" id="{61C313DD-F54E-A9DA-5271-6DE5A7E73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2131845"/>
                <a:ext cx="411480" cy="410213"/>
              </a:xfrm>
              <a:prstGeom prst="star32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61BB8F-79AC-98AE-01C5-E8EBBCFB2D91}"/>
              </a:ext>
            </a:extLst>
          </p:cNvPr>
          <p:cNvCxnSpPr>
            <a:cxnSpLocks/>
          </p:cNvCxnSpPr>
          <p:nvPr/>
        </p:nvCxnSpPr>
        <p:spPr>
          <a:xfrm>
            <a:off x="3670300" y="3096304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32-Point Star 31">
                <a:extLst>
                  <a:ext uri="{FF2B5EF4-FFF2-40B4-BE49-F238E27FC236}">
                    <a16:creationId xmlns:a16="http://schemas.microsoft.com/office/drawing/2014/main" id="{5A641C0F-6756-C8D3-C36F-5760336224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2843323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32-Point Star 31">
                <a:extLst>
                  <a:ext uri="{FF2B5EF4-FFF2-40B4-BE49-F238E27FC236}">
                    <a16:creationId xmlns:a16="http://schemas.microsoft.com/office/drawing/2014/main" id="{5A641C0F-6756-C8D3-C36F-576033622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2843323"/>
                <a:ext cx="411480" cy="410213"/>
              </a:xfrm>
              <a:prstGeom prst="star32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3A7820-D7DA-7825-84EF-065093E1F0CF}"/>
              </a:ext>
            </a:extLst>
          </p:cNvPr>
          <p:cNvCxnSpPr>
            <a:cxnSpLocks/>
          </p:cNvCxnSpPr>
          <p:nvPr/>
        </p:nvCxnSpPr>
        <p:spPr>
          <a:xfrm>
            <a:off x="3670300" y="3807782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32-Point Star 33">
                <a:extLst>
                  <a:ext uri="{FF2B5EF4-FFF2-40B4-BE49-F238E27FC236}">
                    <a16:creationId xmlns:a16="http://schemas.microsoft.com/office/drawing/2014/main" id="{8877C7E7-A263-0C2D-DF0D-BB166D220B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3554801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32-Point Star 33">
                <a:extLst>
                  <a:ext uri="{FF2B5EF4-FFF2-40B4-BE49-F238E27FC236}">
                    <a16:creationId xmlns:a16="http://schemas.microsoft.com/office/drawing/2014/main" id="{8877C7E7-A263-0C2D-DF0D-BB166D220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3554801"/>
                <a:ext cx="411480" cy="410213"/>
              </a:xfrm>
              <a:prstGeom prst="star32">
                <a:avLst/>
              </a:prstGeom>
              <a:blipFill>
                <a:blip r:embed="rId7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84FD3F-EE16-6F59-BE8A-E9019C238AB7}"/>
              </a:ext>
            </a:extLst>
          </p:cNvPr>
          <p:cNvCxnSpPr>
            <a:cxnSpLocks/>
          </p:cNvCxnSpPr>
          <p:nvPr/>
        </p:nvCxnSpPr>
        <p:spPr>
          <a:xfrm>
            <a:off x="3670300" y="4519259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32-Point Star 35">
                <a:extLst>
                  <a:ext uri="{FF2B5EF4-FFF2-40B4-BE49-F238E27FC236}">
                    <a16:creationId xmlns:a16="http://schemas.microsoft.com/office/drawing/2014/main" id="{FB9FC380-1C90-A420-2ABD-DE55780429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4266278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32-Point Star 35">
                <a:extLst>
                  <a:ext uri="{FF2B5EF4-FFF2-40B4-BE49-F238E27FC236}">
                    <a16:creationId xmlns:a16="http://schemas.microsoft.com/office/drawing/2014/main" id="{FB9FC380-1C90-A420-2ABD-DE5578042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4266278"/>
                <a:ext cx="411480" cy="410213"/>
              </a:xfrm>
              <a:prstGeom prst="star32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50D0ED-5740-D114-F81E-04AC34F018ED}"/>
              </a:ext>
            </a:extLst>
          </p:cNvPr>
          <p:cNvCxnSpPr>
            <a:cxnSpLocks/>
          </p:cNvCxnSpPr>
          <p:nvPr/>
        </p:nvCxnSpPr>
        <p:spPr>
          <a:xfrm>
            <a:off x="3670300" y="5230736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32-Point Star 37">
                <a:extLst>
                  <a:ext uri="{FF2B5EF4-FFF2-40B4-BE49-F238E27FC236}">
                    <a16:creationId xmlns:a16="http://schemas.microsoft.com/office/drawing/2014/main" id="{5CD1D75E-6B7D-8C81-AB9A-6FD8437D9B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4977755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32-Point Star 37">
                <a:extLst>
                  <a:ext uri="{FF2B5EF4-FFF2-40B4-BE49-F238E27FC236}">
                    <a16:creationId xmlns:a16="http://schemas.microsoft.com/office/drawing/2014/main" id="{5CD1D75E-6B7D-8C81-AB9A-6FD8437D9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4977755"/>
                <a:ext cx="411480" cy="410213"/>
              </a:xfrm>
              <a:prstGeom prst="star32">
                <a:avLst/>
              </a:prstGeom>
              <a:blipFill>
                <a:blip r:embed="rId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3678F3-5C46-E5EC-7691-227552878FBB}"/>
              </a:ext>
            </a:extLst>
          </p:cNvPr>
          <p:cNvCxnSpPr>
            <a:cxnSpLocks/>
          </p:cNvCxnSpPr>
          <p:nvPr/>
        </p:nvCxnSpPr>
        <p:spPr>
          <a:xfrm>
            <a:off x="3670300" y="5942212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32-Point Star 39">
                <a:extLst>
                  <a:ext uri="{FF2B5EF4-FFF2-40B4-BE49-F238E27FC236}">
                    <a16:creationId xmlns:a16="http://schemas.microsoft.com/office/drawing/2014/main" id="{74C295D9-A06B-483E-4EB5-E834626C82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5689231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32-Point Star 39">
                <a:extLst>
                  <a:ext uri="{FF2B5EF4-FFF2-40B4-BE49-F238E27FC236}">
                    <a16:creationId xmlns:a16="http://schemas.microsoft.com/office/drawing/2014/main" id="{74C295D9-A06B-483E-4EB5-E834626C8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5689231"/>
                <a:ext cx="411480" cy="410213"/>
              </a:xfrm>
              <a:prstGeom prst="star32">
                <a:avLst/>
              </a:prstGeom>
              <a:blipFill>
                <a:blip r:embed="rId10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EFDB4C4-00C7-DAC0-D84C-3DD2634A9EAC}"/>
              </a:ext>
            </a:extLst>
          </p:cNvPr>
          <p:cNvCxnSpPr>
            <a:cxnSpLocks/>
          </p:cNvCxnSpPr>
          <p:nvPr/>
        </p:nvCxnSpPr>
        <p:spPr>
          <a:xfrm>
            <a:off x="3670300" y="250387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32-Point Star 41">
                <a:extLst>
                  <a:ext uri="{FF2B5EF4-FFF2-40B4-BE49-F238E27FC236}">
                    <a16:creationId xmlns:a16="http://schemas.microsoft.com/office/drawing/2014/main" id="{725C4CA5-6BC8-BA6E-D18B-555B8C62BC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-2594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32-Point Star 41">
                <a:extLst>
                  <a:ext uri="{FF2B5EF4-FFF2-40B4-BE49-F238E27FC236}">
                    <a16:creationId xmlns:a16="http://schemas.microsoft.com/office/drawing/2014/main" id="{725C4CA5-6BC8-BA6E-D18B-555B8C62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-2594"/>
                <a:ext cx="411480" cy="410213"/>
              </a:xfrm>
              <a:prstGeom prst="star32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F31B1C-2046-AAB2-4238-96D6F8112AC6}"/>
              </a:ext>
            </a:extLst>
          </p:cNvPr>
          <p:cNvCxnSpPr>
            <a:cxnSpLocks/>
          </p:cNvCxnSpPr>
          <p:nvPr/>
        </p:nvCxnSpPr>
        <p:spPr>
          <a:xfrm>
            <a:off x="3670300" y="6653688"/>
            <a:ext cx="33401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32-Point Star 43">
                <a:extLst>
                  <a:ext uri="{FF2B5EF4-FFF2-40B4-BE49-F238E27FC236}">
                    <a16:creationId xmlns:a16="http://schemas.microsoft.com/office/drawing/2014/main" id="{F0A8878B-E8CB-FCA6-AF22-9E34AD38F4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35500" y="6400707"/>
                <a:ext cx="411480" cy="410213"/>
              </a:xfrm>
              <a:prstGeom prst="star32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32-Point Star 43">
                <a:extLst>
                  <a:ext uri="{FF2B5EF4-FFF2-40B4-BE49-F238E27FC236}">
                    <a16:creationId xmlns:a16="http://schemas.microsoft.com/office/drawing/2014/main" id="{F0A8878B-E8CB-FCA6-AF22-9E34AD38F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00" y="6400707"/>
                <a:ext cx="411480" cy="410213"/>
              </a:xfrm>
              <a:prstGeom prst="star32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32-Point Star 45">
                <a:extLst>
                  <a:ext uri="{FF2B5EF4-FFF2-40B4-BE49-F238E27FC236}">
                    <a16:creationId xmlns:a16="http://schemas.microsoft.com/office/drawing/2014/main" id="{0E9D5EE8-A762-81E1-DAD3-45B19C537E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87010" y="0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32-Point Star 45">
                <a:extLst>
                  <a:ext uri="{FF2B5EF4-FFF2-40B4-BE49-F238E27FC236}">
                    <a16:creationId xmlns:a16="http://schemas.microsoft.com/office/drawing/2014/main" id="{0E9D5EE8-A762-81E1-DAD3-45B19C537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10" y="0"/>
                <a:ext cx="411480" cy="410213"/>
              </a:xfrm>
              <a:prstGeom prst="star32">
                <a:avLst/>
              </a:prstGeom>
              <a:blipFill>
                <a:blip r:embed="rId11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32-Point Star 46">
                <a:extLst>
                  <a:ext uri="{FF2B5EF4-FFF2-40B4-BE49-F238E27FC236}">
                    <a16:creationId xmlns:a16="http://schemas.microsoft.com/office/drawing/2014/main" id="{2AAA6D51-2ACD-8019-C46E-4DEC99D197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15865" y="708885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32-Point Star 46">
                <a:extLst>
                  <a:ext uri="{FF2B5EF4-FFF2-40B4-BE49-F238E27FC236}">
                    <a16:creationId xmlns:a16="http://schemas.microsoft.com/office/drawing/2014/main" id="{2AAA6D51-2ACD-8019-C46E-4DEC99D19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65" y="708885"/>
                <a:ext cx="411480" cy="410213"/>
              </a:xfrm>
              <a:prstGeom prst="star32">
                <a:avLst/>
              </a:prstGeom>
              <a:blipFill>
                <a:blip r:embed="rId1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32-Point Star 47">
                <a:extLst>
                  <a:ext uri="{FF2B5EF4-FFF2-40B4-BE49-F238E27FC236}">
                    <a16:creationId xmlns:a16="http://schemas.microsoft.com/office/drawing/2014/main" id="{2C1CEFD5-BD8A-3DB0-8402-5FE3E35CC0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94810" y="1420361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8" name="32-Point Star 47">
                <a:extLst>
                  <a:ext uri="{FF2B5EF4-FFF2-40B4-BE49-F238E27FC236}">
                    <a16:creationId xmlns:a16="http://schemas.microsoft.com/office/drawing/2014/main" id="{2C1CEFD5-BD8A-3DB0-8402-5FE3E35CC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10" y="1420361"/>
                <a:ext cx="411480" cy="410213"/>
              </a:xfrm>
              <a:prstGeom prst="star32">
                <a:avLst/>
              </a:prstGeom>
              <a:blipFill>
                <a:blip r:embed="rId13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32-Point Star 48">
                <a:extLst>
                  <a:ext uri="{FF2B5EF4-FFF2-40B4-BE49-F238E27FC236}">
                    <a16:creationId xmlns:a16="http://schemas.microsoft.com/office/drawing/2014/main" id="{C41E970D-098F-A414-0E51-9CC33D0F0C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09210" y="2136937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9" name="32-Point Star 48">
                <a:extLst>
                  <a:ext uri="{FF2B5EF4-FFF2-40B4-BE49-F238E27FC236}">
                    <a16:creationId xmlns:a16="http://schemas.microsoft.com/office/drawing/2014/main" id="{C41E970D-098F-A414-0E51-9CC33D0F0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10" y="2136937"/>
                <a:ext cx="411480" cy="410213"/>
              </a:xfrm>
              <a:prstGeom prst="star32">
                <a:avLst/>
              </a:prstGeom>
              <a:blipFill>
                <a:blip r:embed="rId14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32-Point Star 49">
                <a:extLst>
                  <a:ext uri="{FF2B5EF4-FFF2-40B4-BE49-F238E27FC236}">
                    <a16:creationId xmlns:a16="http://schemas.microsoft.com/office/drawing/2014/main" id="{0108DE55-A1E1-C483-FFEE-4969D3A972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8580" y="2847953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32-Point Star 49">
                <a:extLst>
                  <a:ext uri="{FF2B5EF4-FFF2-40B4-BE49-F238E27FC236}">
                    <a16:creationId xmlns:a16="http://schemas.microsoft.com/office/drawing/2014/main" id="{0108DE55-A1E1-C483-FFEE-4969D3A97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580" y="2847953"/>
                <a:ext cx="411480" cy="410213"/>
              </a:xfrm>
              <a:prstGeom prst="star32">
                <a:avLst/>
              </a:prstGeom>
              <a:blipFill>
                <a:blip r:embed="rId15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32-Point Star 50">
                <a:extLst>
                  <a:ext uri="{FF2B5EF4-FFF2-40B4-BE49-F238E27FC236}">
                    <a16:creationId xmlns:a16="http://schemas.microsoft.com/office/drawing/2014/main" id="{7E2D5BC1-7C81-8C0B-1569-D9826C34A9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51829" y="3559489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32-Point Star 50">
                <a:extLst>
                  <a:ext uri="{FF2B5EF4-FFF2-40B4-BE49-F238E27FC236}">
                    <a16:creationId xmlns:a16="http://schemas.microsoft.com/office/drawing/2014/main" id="{7E2D5BC1-7C81-8C0B-1569-D9826C34A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829" y="3559489"/>
                <a:ext cx="411480" cy="410213"/>
              </a:xfrm>
              <a:prstGeom prst="star32">
                <a:avLst/>
              </a:prstGeom>
              <a:blipFill>
                <a:blip r:embed="rId16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32-Point Star 51">
                <a:extLst>
                  <a:ext uri="{FF2B5EF4-FFF2-40B4-BE49-F238E27FC236}">
                    <a16:creationId xmlns:a16="http://schemas.microsoft.com/office/drawing/2014/main" id="{854150E7-3213-3433-5790-944BDC900F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8600" y="4266278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32-Point Star 51">
                <a:extLst>
                  <a:ext uri="{FF2B5EF4-FFF2-40B4-BE49-F238E27FC236}">
                    <a16:creationId xmlns:a16="http://schemas.microsoft.com/office/drawing/2014/main" id="{854150E7-3213-3433-5790-944BDC900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66278"/>
                <a:ext cx="411480" cy="410213"/>
              </a:xfrm>
              <a:prstGeom prst="star32">
                <a:avLst/>
              </a:prstGeom>
              <a:blipFill>
                <a:blip r:embed="rId17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32-Point Star 52">
                <a:extLst>
                  <a:ext uri="{FF2B5EF4-FFF2-40B4-BE49-F238E27FC236}">
                    <a16:creationId xmlns:a16="http://schemas.microsoft.com/office/drawing/2014/main" id="{47252A4B-FC03-97ED-F5CB-7EAAE0A6B7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44011" y="4977285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32-Point Star 52">
                <a:extLst>
                  <a:ext uri="{FF2B5EF4-FFF2-40B4-BE49-F238E27FC236}">
                    <a16:creationId xmlns:a16="http://schemas.microsoft.com/office/drawing/2014/main" id="{47252A4B-FC03-97ED-F5CB-7EAAE0A6B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011" y="4977285"/>
                <a:ext cx="411480" cy="410213"/>
              </a:xfrm>
              <a:prstGeom prst="star32">
                <a:avLst/>
              </a:prstGeom>
              <a:blipFill>
                <a:blip r:embed="rId1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32-Point Star 53">
                <a:extLst>
                  <a:ext uri="{FF2B5EF4-FFF2-40B4-BE49-F238E27FC236}">
                    <a16:creationId xmlns:a16="http://schemas.microsoft.com/office/drawing/2014/main" id="{57F799AA-59DD-F430-DEE4-B3FFE63A32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0140" y="5689230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32-Point Star 53">
                <a:extLst>
                  <a:ext uri="{FF2B5EF4-FFF2-40B4-BE49-F238E27FC236}">
                    <a16:creationId xmlns:a16="http://schemas.microsoft.com/office/drawing/2014/main" id="{57F799AA-59DD-F430-DEE4-B3FFE63A3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140" y="5689230"/>
                <a:ext cx="411480" cy="410213"/>
              </a:xfrm>
              <a:prstGeom prst="star32">
                <a:avLst/>
              </a:prstGeom>
              <a:blipFill>
                <a:blip r:embed="rId19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32-Point Star 54">
                <a:extLst>
                  <a:ext uri="{FF2B5EF4-FFF2-40B4-BE49-F238E27FC236}">
                    <a16:creationId xmlns:a16="http://schemas.microsoft.com/office/drawing/2014/main" id="{699D3A8B-B132-DE56-468C-C3D7F89654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79901" y="6400706"/>
                <a:ext cx="411480" cy="410213"/>
              </a:xfrm>
              <a:prstGeom prst="star32">
                <a:avLst/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32-Point Star 54">
                <a:extLst>
                  <a:ext uri="{FF2B5EF4-FFF2-40B4-BE49-F238E27FC236}">
                    <a16:creationId xmlns:a16="http://schemas.microsoft.com/office/drawing/2014/main" id="{699D3A8B-B132-DE56-468C-C3D7F8965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901" y="6400706"/>
                <a:ext cx="411480" cy="410213"/>
              </a:xfrm>
              <a:prstGeom prst="star32">
                <a:avLst/>
              </a:prstGeom>
              <a:blipFill>
                <a:blip r:embed="rId20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DFCDC95E-335B-503F-015A-69ABC417FE03}"/>
              </a:ext>
            </a:extLst>
          </p:cNvPr>
          <p:cNvSpPr txBox="1"/>
          <p:nvPr/>
        </p:nvSpPr>
        <p:spPr>
          <a:xfrm>
            <a:off x="7289165" y="250387"/>
            <a:ext cx="44202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With one estimate, I’m very unlikely to exactly hit the population parameter. </a:t>
            </a:r>
          </a:p>
          <a:p>
            <a:endParaRPr lang="en-US" sz="2400" dirty="0"/>
          </a:p>
          <a:p>
            <a:r>
              <a:rPr lang="en-US" sz="2400" dirty="0"/>
              <a:t>With a range of plausible values, I have a high chance of capturing the population parameter.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ym typeface="Wingdings" pitchFamily="2" charset="2"/>
              </a:rPr>
              <a:t> Notice I only miss once</a:t>
            </a:r>
            <a:endParaRPr lang="en-US" sz="24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C50EE7-1E76-53D3-DBF7-26B246657F81}"/>
              </a:ext>
            </a:extLst>
          </p:cNvPr>
          <p:cNvSpPr/>
          <p:nvPr/>
        </p:nvSpPr>
        <p:spPr>
          <a:xfrm>
            <a:off x="4617085" y="25713"/>
            <a:ext cx="1722119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8396E4-8D73-88FD-16EF-9AEB8034E7B1}"/>
              </a:ext>
            </a:extLst>
          </p:cNvPr>
          <p:cNvSpPr/>
          <p:nvPr/>
        </p:nvSpPr>
        <p:spPr>
          <a:xfrm>
            <a:off x="4360545" y="724100"/>
            <a:ext cx="1722119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0378792-7680-F644-19CD-292AA8E61908}"/>
              </a:ext>
            </a:extLst>
          </p:cNvPr>
          <p:cNvSpPr/>
          <p:nvPr/>
        </p:nvSpPr>
        <p:spPr>
          <a:xfrm>
            <a:off x="3539490" y="1435575"/>
            <a:ext cx="1722119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8CEBAE-4F2F-01B7-59A9-58559A7F5C28}"/>
              </a:ext>
            </a:extLst>
          </p:cNvPr>
          <p:cNvSpPr/>
          <p:nvPr/>
        </p:nvSpPr>
        <p:spPr>
          <a:xfrm>
            <a:off x="4453890" y="2148955"/>
            <a:ext cx="1722119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AE8C564-884E-4C9D-8856-2E5C5556F066}"/>
              </a:ext>
            </a:extLst>
          </p:cNvPr>
          <p:cNvSpPr/>
          <p:nvPr/>
        </p:nvSpPr>
        <p:spPr>
          <a:xfrm>
            <a:off x="4479290" y="2860430"/>
            <a:ext cx="1722119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C84F6C-D7B3-3D67-B8D8-97A5110218C2}"/>
              </a:ext>
            </a:extLst>
          </p:cNvPr>
          <p:cNvSpPr/>
          <p:nvPr/>
        </p:nvSpPr>
        <p:spPr>
          <a:xfrm>
            <a:off x="5096509" y="3586505"/>
            <a:ext cx="1719072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A2679C-8C36-8F6A-D6C5-8B6587817A72}"/>
              </a:ext>
            </a:extLst>
          </p:cNvPr>
          <p:cNvSpPr/>
          <p:nvPr/>
        </p:nvSpPr>
        <p:spPr>
          <a:xfrm>
            <a:off x="3383281" y="4273179"/>
            <a:ext cx="1722119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70B52C-1DFF-9748-E598-B0EDFB14BF30}"/>
              </a:ext>
            </a:extLst>
          </p:cNvPr>
          <p:cNvSpPr/>
          <p:nvPr/>
        </p:nvSpPr>
        <p:spPr>
          <a:xfrm>
            <a:off x="3488691" y="4981764"/>
            <a:ext cx="1722119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3861FCB-21B9-A756-A5C7-D5FAF1695D77}"/>
              </a:ext>
            </a:extLst>
          </p:cNvPr>
          <p:cNvSpPr/>
          <p:nvPr/>
        </p:nvSpPr>
        <p:spPr>
          <a:xfrm>
            <a:off x="4287520" y="5705483"/>
            <a:ext cx="1722119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4A5E32-F702-6BB5-CA89-98B90BD83963}"/>
              </a:ext>
            </a:extLst>
          </p:cNvPr>
          <p:cNvSpPr/>
          <p:nvPr/>
        </p:nvSpPr>
        <p:spPr>
          <a:xfrm>
            <a:off x="3644900" y="6403554"/>
            <a:ext cx="1722119" cy="407619"/>
          </a:xfrm>
          <a:prstGeom prst="roundRect">
            <a:avLst/>
          </a:prstGeom>
          <a:solidFill>
            <a:srgbClr val="45686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66091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5F5EB-D4F9-93C2-5B1E-FA373FEBF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EB0A5BD-4A45-D89C-9ABF-D5284637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BD11A-FD17-591E-6875-78C0E20F3FB5}"/>
                  </a:ext>
                </a:extLst>
              </p:cNvPr>
              <p:cNvSpPr txBox="1"/>
              <p:nvPr/>
            </p:nvSpPr>
            <p:spPr>
              <a:xfrm>
                <a:off x="3546637" y="205452"/>
                <a:ext cx="8213564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A </a:t>
                </a:r>
                <a:r>
                  <a:rPr lang="en-US" sz="2200" b="1" i="1" dirty="0"/>
                  <a:t>confidence interval </a:t>
                </a:r>
                <a:r>
                  <a:rPr lang="en-US" sz="2200" dirty="0"/>
                  <a:t>is an interval providing a range of plausible values for our sample statistic, given the observed data.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	We denote a  confidence interval as (lower bound, upper bound), </a:t>
                </a:r>
              </a:p>
              <a:p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±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𝑟𝑎𝑛𝑔𝑒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𝑟𝑎𝑛𝑔𝑒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𝑟𝑎𝑛𝑔𝑒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endParaRPr lang="en-US" sz="2200" b="1" i="1" dirty="0"/>
              </a:p>
              <a:p>
                <a:r>
                  <a:rPr lang="en-US" sz="2200" dirty="0"/>
                  <a:t>The </a:t>
                </a:r>
                <a:r>
                  <a:rPr lang="en-US" sz="2200" b="1" i="1" dirty="0"/>
                  <a:t>confidence level </a:t>
                </a:r>
                <a:r>
                  <a:rPr lang="en-US" sz="2200" dirty="0"/>
                  <a:t>of an interval represents the long run percent of intervals that capture the population parameter.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	We denote confidence level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. Typically,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, so our 	confidence is 95%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BD11A-FD17-591E-6875-78C0E20F3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7" y="205452"/>
                <a:ext cx="8213564" cy="4247317"/>
              </a:xfrm>
              <a:prstGeom prst="rect">
                <a:avLst/>
              </a:prstGeom>
              <a:blipFill>
                <a:blip r:embed="rId3"/>
                <a:stretch>
                  <a:fillRect l="-927" t="-1194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896652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Up: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734150"/>
                <a:ext cx="831100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Sample space</a:t>
                </a:r>
                <a:r>
                  <a:rPr lang="en-US" sz="2400" dirty="0"/>
                  <a:t> is the collection (set) of </a:t>
                </a:r>
                <a:r>
                  <a:rPr lang="en-US" sz="2400" i="1" u="sng" dirty="0"/>
                  <a:t>all possible outcomes </a:t>
                </a:r>
                <a:r>
                  <a:rPr lang="en-US" sz="2400" dirty="0"/>
                  <a:t>of a random experiment. (Denoted with S)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An</a:t>
                </a:r>
                <a:r>
                  <a:rPr lang="en-US" sz="2400" i="1" dirty="0"/>
                  <a:t> </a:t>
                </a:r>
                <a:r>
                  <a:rPr lang="en-US" sz="2400" b="1" i="1" dirty="0"/>
                  <a:t>event space</a:t>
                </a:r>
                <a:r>
                  <a:rPr lang="en-US" sz="2400" i="1" dirty="0"/>
                  <a:t> </a:t>
                </a:r>
                <a:r>
                  <a:rPr lang="en-US" sz="2400" dirty="0"/>
                  <a:t>is a collection of possible outcomes</a:t>
                </a:r>
              </a:p>
              <a:p>
                <a:endParaRPr lang="en-US" sz="2400" dirty="0"/>
              </a:p>
              <a:p>
                <a:r>
                  <a:rPr lang="en-US" sz="2400" b="1" i="1" dirty="0"/>
                  <a:t>General Addition Rule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734150"/>
                <a:ext cx="8311008" cy="3416320"/>
              </a:xfrm>
              <a:prstGeom prst="rect">
                <a:avLst/>
              </a:prstGeom>
              <a:blipFill>
                <a:blip r:embed="rId3"/>
                <a:stretch>
                  <a:fillRect l="-1067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80373969-FF3C-E21A-8B6B-2F8984C89711}"/>
                  </a:ext>
                </a:extLst>
              </p:cNvPr>
              <p:cNvSpPr/>
              <p:nvPr/>
            </p:nvSpPr>
            <p:spPr>
              <a:xfrm>
                <a:off x="3603367" y="3424428"/>
                <a:ext cx="8033952" cy="2548091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i="1" dirty="0">
                    <a:latin typeface="+mj-lt"/>
                  </a:rPr>
                  <a:t>Practice</a:t>
                </a:r>
                <a:r>
                  <a:rPr lang="en-US" sz="2400" dirty="0">
                    <a:latin typeface="+mj-lt"/>
                  </a:rPr>
                  <a:t>: We flip a fair coin three times. Let </a:t>
                </a:r>
                <a14:m>
                  <m:oMath xmlns:m="http://schemas.openxmlformats.org/officeDocument/2006/math">
                    <m:r>
                      <a:rPr lang="en-US" sz="2400">
                        <a:latin typeface="+mj-lt"/>
                      </a:rPr>
                      <m:t>𝐴</m:t>
                    </m:r>
                  </m:oMath>
                </a14:m>
                <a:r>
                  <a:rPr lang="en-US" sz="2400" dirty="0">
                    <a:latin typeface="+mj-lt"/>
                  </a:rPr>
                  <a:t> be the event that the coin lands on heads on the first two flips or the last 2 flips. What is </a:t>
                </a:r>
                <a14:m>
                  <m:oMath xmlns:m="http://schemas.openxmlformats.org/officeDocument/2006/math">
                    <m:r>
                      <a:rPr lang="en-US" sz="2400">
                        <a:latin typeface="+mj-lt"/>
                      </a:rPr>
                      <m:t>𝑃</m:t>
                    </m:r>
                    <m:r>
                      <a:rPr lang="en-US" sz="2400">
                        <a:latin typeface="+mj-lt"/>
                      </a:rPr>
                      <m:t>(</m:t>
                    </m:r>
                    <m:r>
                      <a:rPr lang="en-US" sz="2400">
                        <a:latin typeface="+mj-lt"/>
                      </a:rPr>
                      <m:t>𝐴</m:t>
                    </m:r>
                    <m:r>
                      <a:rPr lang="en-US" sz="2400">
                        <a:latin typeface="+mj-lt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?</a:t>
                </a:r>
              </a:p>
              <a:p>
                <a:endParaRPr lang="en-US" sz="2400" dirty="0">
                  <a:latin typeface="Helvetica" pitchFamily="2" charset="0"/>
                </a:endParaRPr>
              </a:p>
              <a:p>
                <a:r>
                  <a:rPr lang="en-US" sz="2400" dirty="0">
                    <a:latin typeface="+mj-lt"/>
                  </a:rPr>
                  <a:t>Hint: What is </a:t>
                </a:r>
                <a14:m>
                  <m:oMath xmlns:m="http://schemas.openxmlformats.org/officeDocument/2006/math">
                    <m:r>
                      <a:rPr lang="en-US" sz="2400">
                        <a:latin typeface="+mj-lt"/>
                      </a:rPr>
                      <m:t>𝑆</m:t>
                    </m:r>
                  </m:oMath>
                </a14:m>
                <a:r>
                  <a:rPr lang="en-US" sz="2400" dirty="0">
                    <a:latin typeface="+mj-lt"/>
                  </a:rPr>
                  <a:t>? What is </a:t>
                </a:r>
                <a14:m>
                  <m:oMath xmlns:m="http://schemas.openxmlformats.org/officeDocument/2006/math">
                    <m:r>
                      <a:rPr lang="en-US" sz="2400">
                        <a:latin typeface="+mj-lt"/>
                      </a:rPr>
                      <m:t>𝐴</m:t>
                    </m:r>
                  </m:oMath>
                </a14:m>
                <a:r>
                  <a:rPr lang="en-US" sz="2400" dirty="0">
                    <a:latin typeface="+mj-lt"/>
                  </a:rPr>
                  <a:t>? </a:t>
                </a:r>
                <a:r>
                  <a:rPr lang="en-US" sz="2400" dirty="0"/>
                  <a:t>What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? What is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?</a:t>
                </a:r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80373969-FF3C-E21A-8B6B-2F8984C89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7" y="3424428"/>
                <a:ext cx="8033952" cy="25480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122359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12073-1735-F973-9A43-8BB831BF7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5F92015-C97D-5CCA-735A-BD6D079A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277971-5D28-EA11-854E-90BD50D3045B}"/>
                  </a:ext>
                </a:extLst>
              </p:cNvPr>
              <p:cNvSpPr txBox="1"/>
              <p:nvPr/>
            </p:nvSpPr>
            <p:spPr>
              <a:xfrm>
                <a:off x="3546637" y="205452"/>
                <a:ext cx="8213564" cy="6832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A </a:t>
                </a:r>
                <a:r>
                  <a:rPr lang="en-US" sz="2200" b="1" i="1" dirty="0"/>
                  <a:t>confidence interval </a:t>
                </a:r>
                <a:r>
                  <a:rPr lang="en-US" sz="2200" dirty="0"/>
                  <a:t>is an interval providing a range of plausible values for our sample statistic, given the observed data.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	We denote a  confidence interval as (lower bound, upper bound), </a:t>
                </a:r>
              </a:p>
              <a:p>
                <a:r>
                  <a:rPr lang="en-US" sz="2200" dirty="0"/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±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𝑟𝑎𝑛𝑔𝑒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𝑟𝑎𝑛𝑔𝑒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𝑟𝑎𝑛𝑔𝑒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  <a:p>
                <a:endParaRPr lang="en-US" sz="2200" b="1" i="1" dirty="0"/>
              </a:p>
              <a:p>
                <a:r>
                  <a:rPr lang="en-US" sz="2200" dirty="0"/>
                  <a:t>The </a:t>
                </a:r>
                <a:r>
                  <a:rPr lang="en-US" sz="2200" b="1" i="1" dirty="0"/>
                  <a:t>confidence level </a:t>
                </a:r>
                <a:r>
                  <a:rPr lang="en-US" sz="2200" dirty="0"/>
                  <a:t>of an interval represents the long run percent of intervals that capture the population parameter.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	We denote confidence level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. Typically,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, so our 	confidence is 95% </a:t>
                </a:r>
              </a:p>
              <a:p>
                <a:endParaRPr lang="en-US" sz="2400" dirty="0"/>
              </a:p>
              <a:p>
                <a:r>
                  <a:rPr lang="en-US" sz="2400" b="1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Important: </a:t>
                </a:r>
                <a:r>
                  <a:rPr lang="en-US" sz="24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A 95% confidence interval on a sample parameter means we are 95% confidence that our interval captures the true population parameter.  </a:t>
                </a:r>
              </a:p>
              <a:p>
                <a:endParaRPr lang="en-US" sz="2400" dirty="0"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r>
                  <a:rPr lang="en-US" sz="24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Remember, the </a:t>
                </a:r>
                <a:r>
                  <a:rPr lang="en-US" sz="2400" i="1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population parameter does not change</a:t>
                </a:r>
                <a:r>
                  <a:rPr lang="en-US" sz="2400" dirty="0"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</a:effectLst>
                  </a:rPr>
                  <a:t>, our sample estimates are what vary. </a:t>
                </a:r>
                <a:endParaRPr lang="en-US" sz="2400" i="1" dirty="0"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277971-5D28-EA11-854E-90BD50D30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37" y="205452"/>
                <a:ext cx="8213564" cy="6832640"/>
              </a:xfrm>
              <a:prstGeom prst="rect">
                <a:avLst/>
              </a:prstGeom>
              <a:blipFill>
                <a:blip r:embed="rId3"/>
                <a:stretch>
                  <a:fillRect l="-2473" t="-742" r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585690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EDBC2-E451-00F5-2DAE-AEB2D0B7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C44644F2-37FD-48C5-8F89-85D27AC8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379C2-3EDE-72AD-2841-21B0FBF76710}"/>
              </a:ext>
            </a:extLst>
          </p:cNvPr>
          <p:cNvSpPr txBox="1"/>
          <p:nvPr/>
        </p:nvSpPr>
        <p:spPr>
          <a:xfrm>
            <a:off x="3546637" y="205452"/>
            <a:ext cx="82135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Important: </a:t>
            </a:r>
            <a:r>
              <a:rPr lang="en-US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 95% confidence interval on a sample parameter means we are 95% confidence that our interval captures the true population parameter.  </a:t>
            </a:r>
          </a:p>
          <a:p>
            <a:endParaRPr 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Remember, the </a:t>
            </a:r>
            <a:r>
              <a:rPr lang="en-US" sz="2400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population parameter does not change</a:t>
            </a:r>
            <a:r>
              <a:rPr lang="en-US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, our sample estimates are what vary. </a:t>
            </a:r>
            <a:endParaRPr lang="en-US" sz="2400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87D6748B-392E-E56A-5A41-B60FD86855CF}"/>
                  </a:ext>
                </a:extLst>
              </p:cNvPr>
              <p:cNvSpPr/>
              <p:nvPr/>
            </p:nvSpPr>
            <p:spPr>
              <a:xfrm>
                <a:off x="2807781" y="2641600"/>
                <a:ext cx="9131300" cy="391160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i="1" dirty="0">
                    <a:latin typeface="+mj-lt"/>
                  </a:rPr>
                  <a:t>Practice</a:t>
                </a:r>
                <a:r>
                  <a:rPr lang="en-US" sz="2400" dirty="0">
                    <a:latin typeface="+mj-lt"/>
                  </a:rPr>
                  <a:t>: </a:t>
                </a:r>
              </a:p>
              <a:p>
                <a:r>
                  <a:rPr lang="en-US" sz="2400" dirty="0">
                    <a:latin typeface="+mj-lt"/>
                  </a:rPr>
                  <a:t>Let an experiment be rolling a loaded die (loaded to land on six 80% of the time) 1000 times and counting the proportion of sixes. </a:t>
                </a:r>
              </a:p>
              <a:p>
                <a:r>
                  <a:rPr lang="en-US" sz="2400" dirty="0">
                    <a:latin typeface="+mj-lt"/>
                  </a:rPr>
                  <a:t>In this scenario,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=0.80</m:t>
                    </m:r>
                  </m:oMath>
                </a14:m>
                <a:r>
                  <a:rPr lang="en-US" sz="2400" dirty="0">
                    <a:latin typeface="+mj-lt"/>
                  </a:rPr>
                  <a:t>, and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𝑝𝑟𝑜𝑝𝑜𝑟𝑡𝑖𝑜𝑛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𝑠𝑖𝑥𝑒𝑠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𝑟𝑜𝑙𝑙𝑒𝑑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𝑒𝑥𝑝𝑒𝑟𝑖𝑚𝑒𝑛𝑡</m:t>
                    </m:r>
                  </m:oMath>
                </a14:m>
                <a:r>
                  <a:rPr lang="en-US" sz="2400" i="1" dirty="0">
                    <a:latin typeface="+mj-lt"/>
                  </a:rPr>
                  <a:t> </a:t>
                </a:r>
              </a:p>
              <a:p>
                <a:endParaRPr lang="en-US" sz="2400" i="1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If I repeat this experiment 100 times and construct a 95% confidence interval (CI)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each time, how many CI’s would you expect to capture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j-lt"/>
                  </a:rPr>
                  <a:t>?</a:t>
                </a:r>
              </a:p>
            </p:txBody>
          </p:sp>
        </mc:Choice>
        <mc:Fallback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87D6748B-392E-E56A-5A41-B60FD8685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81" y="2641600"/>
                <a:ext cx="9131300" cy="39116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025179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4DC18-CC6A-BB64-7180-3381704E6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2042A6E-B72B-4451-80A7-8A226206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4188BB-0036-3E74-A995-19AEB21C20CD}"/>
              </a:ext>
            </a:extLst>
          </p:cNvPr>
          <p:cNvSpPr txBox="1"/>
          <p:nvPr/>
        </p:nvSpPr>
        <p:spPr>
          <a:xfrm>
            <a:off x="3546637" y="205452"/>
            <a:ext cx="82135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Important: </a:t>
            </a:r>
            <a:r>
              <a:rPr lang="en-US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 95% confidence interval on a sample parameter means we are 95% confidence that our interval captures the true population parameter.  </a:t>
            </a:r>
          </a:p>
          <a:p>
            <a:endParaRPr 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Remember, the </a:t>
            </a:r>
            <a:r>
              <a:rPr lang="en-US" sz="2400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population parameter does not change</a:t>
            </a:r>
            <a:r>
              <a:rPr lang="en-US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, our sample estimates are what vary. </a:t>
            </a:r>
            <a:endParaRPr lang="en-US" sz="2400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z="2400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4114ECFA-1E94-54B8-5F3D-B4F14AAB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637" y="2451100"/>
            <a:ext cx="7674069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3168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6706F-0E11-EA20-5826-0E2E865C2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1C4E63A-62B5-FBD5-F5D2-C5B4885BB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DEFE0-033B-33BC-E4D4-075B3CD70289}"/>
              </a:ext>
            </a:extLst>
          </p:cNvPr>
          <p:cNvSpPr txBox="1"/>
          <p:nvPr/>
        </p:nvSpPr>
        <p:spPr>
          <a:xfrm>
            <a:off x="3546637" y="205452"/>
            <a:ext cx="82135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Important: </a:t>
            </a:r>
            <a:r>
              <a:rPr lang="en-US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 95% confidence interval on a sample parameter means we are 95% confidence that our interval captures the true population parameter.  </a:t>
            </a:r>
          </a:p>
          <a:p>
            <a:endParaRPr lang="en-US" sz="2400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Remember, the </a:t>
            </a:r>
            <a:r>
              <a:rPr lang="en-US" sz="2400" i="1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population parameter does not change</a:t>
            </a:r>
            <a:r>
              <a:rPr lang="en-US" sz="24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, our sample estimates are what vary. </a:t>
            </a:r>
            <a:endParaRPr lang="en-US" sz="2400" i="1" dirty="0"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z="2400" dirty="0"/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5589242A-5F49-B199-D953-839BC1E65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637" y="2451100"/>
            <a:ext cx="7674069" cy="431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22225BD-663C-7AE6-E9A3-D6EB29B7A784}"/>
              </a:ext>
            </a:extLst>
          </p:cNvPr>
          <p:cNvSpPr/>
          <p:nvPr/>
        </p:nvSpPr>
        <p:spPr>
          <a:xfrm>
            <a:off x="2807781" y="2641600"/>
            <a:ext cx="9131300" cy="39116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latin typeface="+mj-lt"/>
              </a:rPr>
              <a:t>Practice</a:t>
            </a:r>
            <a:r>
              <a:rPr lang="en-US" sz="2400" dirty="0">
                <a:latin typeface="+mj-lt"/>
              </a:rPr>
              <a:t>: </a:t>
            </a:r>
          </a:p>
          <a:p>
            <a:r>
              <a:rPr lang="en-US" sz="2400" dirty="0">
                <a:latin typeface="+mj-lt"/>
              </a:rPr>
              <a:t>Would you expect a 90% confidence interval to capture the population parameter more or less often than a 95% one? 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What about an 80% confidence interval? A 99% one? 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Would all of these intervals be equally useful to you?</a:t>
            </a:r>
          </a:p>
        </p:txBody>
      </p:sp>
    </p:spTree>
    <p:extLst>
      <p:ext uri="{BB962C8B-B14F-4D97-AF65-F5344CB8AC3E}">
        <p14:creationId xmlns:p14="http://schemas.microsoft.com/office/powerpoint/2010/main" val="3718399729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BB545-2377-00BD-5EE0-0108E880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2CE92FF5-4A55-B2A0-EF4C-DF943C15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B93B8E-6632-03DD-463D-9689C6E337E4}"/>
              </a:ext>
            </a:extLst>
          </p:cNvPr>
          <p:cNvSpPr txBox="1"/>
          <p:nvPr/>
        </p:nvSpPr>
        <p:spPr>
          <a:xfrm>
            <a:off x="3546637" y="205452"/>
            <a:ext cx="83924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95% confidence interval for an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dirty="0" err="1"/>
              <a:t>boostrapped</a:t>
            </a:r>
            <a:r>
              <a:rPr lang="en-US" sz="2400" dirty="0"/>
              <a:t> distribution for our sample estimate, id the 2.5</a:t>
            </a:r>
            <a:r>
              <a:rPr lang="en-US" sz="2400" baseline="30000" dirty="0"/>
              <a:t>th</a:t>
            </a:r>
            <a:r>
              <a:rPr lang="en-US" sz="2400" dirty="0"/>
              <a:t> percentile and 97.5</a:t>
            </a:r>
            <a:r>
              <a:rPr lang="en-US" sz="2400" baseline="30000" dirty="0"/>
              <a:t>th</a:t>
            </a:r>
            <a:r>
              <a:rPr lang="en-US" sz="2400" dirty="0"/>
              <a:t> percentile of sample estimates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less likely estimates that are far from the mean</a:t>
            </a:r>
          </a:p>
        </p:txBody>
      </p:sp>
      <p:pic>
        <p:nvPicPr>
          <p:cNvPr id="8" name="Picture 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CA9DEB3A-7915-C4C5-C6AF-8B51BDA57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0" y="2513776"/>
            <a:ext cx="6362700" cy="39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55993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D028B-F52B-8AB1-0A5C-D206DBC10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49F5D848-27A5-E699-83AC-74E7EF79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368761-E2DE-E571-1CD2-EA5FB1930DE1}"/>
              </a:ext>
            </a:extLst>
          </p:cNvPr>
          <p:cNvSpPr txBox="1"/>
          <p:nvPr/>
        </p:nvSpPr>
        <p:spPr>
          <a:xfrm>
            <a:off x="3546637" y="205452"/>
            <a:ext cx="8392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95% confidence interval for an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dirty="0" err="1"/>
              <a:t>boostrapped</a:t>
            </a:r>
            <a:r>
              <a:rPr lang="en-US" sz="2400" dirty="0"/>
              <a:t> distribution for our sample estimate, id the 2.5</a:t>
            </a:r>
            <a:r>
              <a:rPr lang="en-US" sz="2400" baseline="30000" dirty="0"/>
              <a:t>th</a:t>
            </a:r>
            <a:r>
              <a:rPr lang="en-US" sz="2400" dirty="0"/>
              <a:t> percentile and 97.5</a:t>
            </a:r>
            <a:r>
              <a:rPr lang="en-US" sz="2400" baseline="30000" dirty="0"/>
              <a:t>th</a:t>
            </a:r>
            <a:r>
              <a:rPr lang="en-US" sz="2400" dirty="0"/>
              <a:t> percentile of sample estimates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less likely estimates that are far from the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remaining 95% of estimates are our confidence interval</a:t>
            </a:r>
          </a:p>
        </p:txBody>
      </p:sp>
      <p:pic>
        <p:nvPicPr>
          <p:cNvPr id="8" name="Picture 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21ACE3FF-9C5A-CB93-9517-DE4315DB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0" y="2513776"/>
            <a:ext cx="6362700" cy="394999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4FB0990-7ADB-5BD0-D753-F86AB3DE0F9F}"/>
              </a:ext>
            </a:extLst>
          </p:cNvPr>
          <p:cNvSpPr/>
          <p:nvPr/>
        </p:nvSpPr>
        <p:spPr>
          <a:xfrm>
            <a:off x="5664200" y="3073400"/>
            <a:ext cx="2032000" cy="2781300"/>
          </a:xfrm>
          <a:prstGeom prst="roundRect">
            <a:avLst>
              <a:gd name="adj" fmla="val 3542"/>
            </a:avLst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95% most likely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C2A1F-0D55-59DA-CE9A-25118C6AB51B}"/>
              </a:ext>
            </a:extLst>
          </p:cNvPr>
          <p:cNvSpPr txBox="1"/>
          <p:nvPr/>
        </p:nvSpPr>
        <p:spPr>
          <a:xfrm>
            <a:off x="7742859" y="5842000"/>
            <a:ext cx="67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DE02A-4C3D-9F58-BDC8-206E4FDE21D5}"/>
              </a:ext>
            </a:extLst>
          </p:cNvPr>
          <p:cNvSpPr txBox="1"/>
          <p:nvPr/>
        </p:nvSpPr>
        <p:spPr>
          <a:xfrm>
            <a:off x="8553704" y="2864418"/>
            <a:ext cx="31175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95% confident that the true proportion is between 0% and 11.3%</a:t>
            </a:r>
          </a:p>
        </p:txBody>
      </p:sp>
    </p:spTree>
    <p:extLst>
      <p:ext uri="{BB962C8B-B14F-4D97-AF65-F5344CB8AC3E}">
        <p14:creationId xmlns:p14="http://schemas.microsoft.com/office/powerpoint/2010/main" val="2822702691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DA5CC-C2D3-E82F-81FC-2B126F86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F2C5965-1B05-BA81-C1C7-E625B4DA8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634C2-1F41-8D87-EC51-AE2105B3801B}"/>
              </a:ext>
            </a:extLst>
          </p:cNvPr>
          <p:cNvSpPr txBox="1"/>
          <p:nvPr/>
        </p:nvSpPr>
        <p:spPr>
          <a:xfrm>
            <a:off x="3546637" y="205452"/>
            <a:ext cx="8392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95% confidence interval for an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dirty="0" err="1"/>
              <a:t>boostrapped</a:t>
            </a:r>
            <a:r>
              <a:rPr lang="en-US" sz="2400" dirty="0"/>
              <a:t> distribution for our sample estimate, id the 2.5</a:t>
            </a:r>
            <a:r>
              <a:rPr lang="en-US" sz="2400" baseline="30000" dirty="0"/>
              <a:t>th</a:t>
            </a:r>
            <a:r>
              <a:rPr lang="en-US" sz="2400" dirty="0"/>
              <a:t> percentile and 97.5</a:t>
            </a:r>
            <a:r>
              <a:rPr lang="en-US" sz="2400" baseline="30000" dirty="0"/>
              <a:t>th</a:t>
            </a:r>
            <a:r>
              <a:rPr lang="en-US" sz="2400" dirty="0"/>
              <a:t> percentile of sample estimates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less likely estimates that are far from the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remaining 95% of estimates are our confidence interval</a:t>
            </a:r>
          </a:p>
        </p:txBody>
      </p:sp>
      <p:pic>
        <p:nvPicPr>
          <p:cNvPr id="7" name="Picture 6" descr="A graph of bootstrapped proportions&#10;&#10;Description automatically generated">
            <a:extLst>
              <a:ext uri="{FF2B5EF4-FFF2-40B4-BE49-F238E27FC236}">
                <a16:creationId xmlns:a16="http://schemas.microsoft.com/office/drawing/2014/main" id="{CC08360F-55CC-0CEA-955E-B9C514B8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458" y="2235200"/>
            <a:ext cx="6576437" cy="3924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ACF27-2F59-62BD-83F0-1B61DAE771D2}"/>
              </a:ext>
            </a:extLst>
          </p:cNvPr>
          <p:cNvSpPr txBox="1"/>
          <p:nvPr/>
        </p:nvSpPr>
        <p:spPr>
          <a:xfrm>
            <a:off x="8034959" y="554035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0.058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1BBCFB-E08F-0E90-D379-A0993BCCA3C5}"/>
              </a:ext>
            </a:extLst>
          </p:cNvPr>
          <p:cNvSpPr/>
          <p:nvPr/>
        </p:nvSpPr>
        <p:spPr>
          <a:xfrm>
            <a:off x="8636001" y="2306828"/>
            <a:ext cx="3010980" cy="11176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latin typeface="+mj-lt"/>
              </a:rPr>
              <a:t>Practice</a:t>
            </a:r>
            <a:r>
              <a:rPr lang="en-US" sz="2400" dirty="0">
                <a:latin typeface="+mj-lt"/>
              </a:rPr>
              <a:t>: </a:t>
            </a:r>
          </a:p>
          <a:p>
            <a:r>
              <a:rPr lang="en-US" sz="2400" dirty="0">
                <a:latin typeface="+mj-lt"/>
              </a:rPr>
              <a:t>What is the 95% CI?</a:t>
            </a:r>
          </a:p>
        </p:txBody>
      </p:sp>
    </p:spTree>
    <p:extLst>
      <p:ext uri="{BB962C8B-B14F-4D97-AF65-F5344CB8AC3E}">
        <p14:creationId xmlns:p14="http://schemas.microsoft.com/office/powerpoint/2010/main" val="3235191024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D0654-81DF-789A-CE2F-1A40D1A97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65C2B02F-446C-671C-EFBB-A4BFFA4C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EA781-EDBF-AF46-1609-BB5AE069FCA7}"/>
              </a:ext>
            </a:extLst>
          </p:cNvPr>
          <p:cNvSpPr txBox="1"/>
          <p:nvPr/>
        </p:nvSpPr>
        <p:spPr>
          <a:xfrm>
            <a:off x="3546637" y="205452"/>
            <a:ext cx="83924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Finding the 95% confidence interval for an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the </a:t>
            </a:r>
            <a:r>
              <a:rPr lang="en-US" sz="2400" dirty="0" err="1"/>
              <a:t>boostrapped</a:t>
            </a:r>
            <a:r>
              <a:rPr lang="en-US" sz="2400" dirty="0"/>
              <a:t> distribution for our sample estimate, id the 2.5</a:t>
            </a:r>
            <a:r>
              <a:rPr lang="en-US" sz="2400" baseline="30000" dirty="0"/>
              <a:t>th</a:t>
            </a:r>
            <a:r>
              <a:rPr lang="en-US" sz="2400" dirty="0"/>
              <a:t> percentile and 97.5</a:t>
            </a:r>
            <a:r>
              <a:rPr lang="en-US" sz="2400" baseline="30000" dirty="0"/>
              <a:t>th</a:t>
            </a:r>
            <a:r>
              <a:rPr lang="en-US" sz="2400" dirty="0"/>
              <a:t> percentile of sample estimates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less likely estimates that are far from the mean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remaining 95% of estimates are our confidence interval</a:t>
            </a:r>
          </a:p>
        </p:txBody>
      </p:sp>
      <p:pic>
        <p:nvPicPr>
          <p:cNvPr id="4" name="Picture 3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BCB8C29-8D8F-A5C9-F6BF-D7A7E24C4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100" y="2306828"/>
            <a:ext cx="6962660" cy="4013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D76731-BF35-6049-F725-C028395A2CB1}"/>
              </a:ext>
            </a:extLst>
          </p:cNvPr>
          <p:cNvSpPr/>
          <p:nvPr/>
        </p:nvSpPr>
        <p:spPr>
          <a:xfrm>
            <a:off x="8636001" y="2306828"/>
            <a:ext cx="3010980" cy="11176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i="1" dirty="0">
                <a:latin typeface="+mj-lt"/>
              </a:rPr>
              <a:t>Practice</a:t>
            </a:r>
            <a:r>
              <a:rPr lang="en-US" sz="2400" dirty="0">
                <a:latin typeface="+mj-lt"/>
              </a:rPr>
              <a:t>: </a:t>
            </a:r>
          </a:p>
          <a:p>
            <a:r>
              <a:rPr lang="en-US" sz="2400" dirty="0">
                <a:latin typeface="+mj-lt"/>
              </a:rPr>
              <a:t>What is the 90% CI?</a:t>
            </a:r>
          </a:p>
        </p:txBody>
      </p:sp>
    </p:spTree>
    <p:extLst>
      <p:ext uri="{BB962C8B-B14F-4D97-AF65-F5344CB8AC3E}">
        <p14:creationId xmlns:p14="http://schemas.microsoft.com/office/powerpoint/2010/main" val="1326903494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0B45C-6235-13D7-9488-826B7BE9F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1FCF73C3-6EC0-2448-4C52-1CA3BD80A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AC91977-F71B-49A9-024C-CFAC6D47E50C}"/>
              </a:ext>
            </a:extLst>
          </p:cNvPr>
          <p:cNvSpPr/>
          <p:nvPr/>
        </p:nvSpPr>
        <p:spPr>
          <a:xfrm>
            <a:off x="2832100" y="304800"/>
            <a:ext cx="9106981" cy="64389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i="1" dirty="0">
                <a:latin typeface="+mj-lt"/>
              </a:rPr>
              <a:t>Practice</a:t>
            </a:r>
            <a:r>
              <a:rPr lang="en-US" sz="2200" dirty="0">
                <a:latin typeface="+mj-lt"/>
              </a:rPr>
              <a:t>: </a:t>
            </a:r>
            <a:r>
              <a:rPr lang="en-US" sz="2200" dirty="0">
                <a:effectLst/>
                <a:latin typeface="Helvetica" pitchFamily="2" charset="0"/>
              </a:rPr>
              <a:t>Teens were surveyed about cyberbullying, and 54% to 64% reported experiencing cyberbullying (95% confidence interval). Answer the following questions based on this interval. (Pew Research Center, 2018)</a:t>
            </a:r>
          </a:p>
          <a:p>
            <a:endParaRPr lang="en-US" sz="2200" dirty="0">
              <a:effectLst/>
              <a:latin typeface="Helvetica" pitchFamily="2" charset="0"/>
            </a:endParaRPr>
          </a:p>
          <a:p>
            <a:r>
              <a:rPr lang="en-US" sz="2200" dirty="0">
                <a:effectLst/>
                <a:latin typeface="Helvetica" pitchFamily="2" charset="0"/>
              </a:rPr>
              <a:t>a. A newspaper claims that a majority of teens have experienced cyberbullying. Is this claim supported by the confidence interval? Explain your reasoning.</a:t>
            </a:r>
          </a:p>
          <a:p>
            <a:endParaRPr lang="en-US" sz="2200" dirty="0">
              <a:effectLst/>
              <a:latin typeface="Helvetica" pitchFamily="2" charset="0"/>
            </a:endParaRPr>
          </a:p>
          <a:p>
            <a:r>
              <a:rPr lang="en-US" sz="2200" dirty="0">
                <a:effectLst/>
                <a:latin typeface="Helvetica" pitchFamily="2" charset="0"/>
              </a:rPr>
              <a:t>b. A researcher conjectured that 70% of teens have experienced cyberbullying. Is this claim supported by the confidence interval? Explain your reasoning.</a:t>
            </a:r>
          </a:p>
          <a:p>
            <a:endParaRPr lang="en-US" sz="2200" i="1" dirty="0">
              <a:latin typeface="Helvetica" pitchFamily="2" charset="0"/>
            </a:endParaRPr>
          </a:p>
          <a:p>
            <a:r>
              <a:rPr lang="en-US" sz="2200" i="1" dirty="0">
                <a:effectLst/>
                <a:latin typeface="Helvetica" pitchFamily="2" charset="0"/>
              </a:rPr>
              <a:t>c. </a:t>
            </a:r>
            <a:r>
              <a:rPr lang="en-US" sz="2200" dirty="0">
                <a:effectLst/>
                <a:latin typeface="Helvetica" pitchFamily="2" charset="0"/>
              </a:rPr>
              <a:t>Without actually calculating the interval, determine if the claim of the researcher from part (b) would be supported based on a 90% confidence interval?</a:t>
            </a:r>
          </a:p>
          <a:p>
            <a:endParaRPr lang="en-US" sz="2200" dirty="0">
              <a:effectLst/>
              <a:latin typeface="Helvetica" pitchFamily="2" charset="0"/>
            </a:endParaRPr>
          </a:p>
          <a:p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6071584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66238-7B7A-7E25-110F-3B595FF84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ED6A421-C630-D3E4-3455-5BF5A83F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12433D-1650-88DA-AEE6-2FAAB1BF056D}"/>
                  </a:ext>
                </a:extLst>
              </p:cNvPr>
              <p:cNvSpPr txBox="1"/>
              <p:nvPr/>
            </p:nvSpPr>
            <p:spPr>
              <a:xfrm>
                <a:off x="3464839" y="734150"/>
                <a:ext cx="8311008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Notation can become unwieldy as events we’re interested in get more complicated.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Ex. Imagine trying to write the event that we “flip a coin 100 		times and get exactly 50 heads” using intersections and 		unions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=”50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𝑓𝑖𝑟𝑠𝑡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50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=”50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−51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		It would take forever to break all this down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12433D-1650-88DA-AEE6-2FAAB1BF0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734150"/>
                <a:ext cx="8311008" cy="5262979"/>
              </a:xfrm>
              <a:prstGeom prst="rect">
                <a:avLst/>
              </a:prstGeom>
              <a:blipFill>
                <a:blip r:embed="rId3"/>
                <a:stretch>
                  <a:fillRect l="-1067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74162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5BA86-B652-3763-633F-4BAB32EB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8F323F93-2FF4-F55D-EB24-3850162CB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850960-C81B-854C-0A1E-1BF20A6FC047}"/>
                  </a:ext>
                </a:extLst>
              </p:cNvPr>
              <p:cNvSpPr txBox="1"/>
              <p:nvPr/>
            </p:nvSpPr>
            <p:spPr>
              <a:xfrm>
                <a:off x="3464839" y="734150"/>
                <a:ext cx="8311008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Notation can become unwieldy as events we’re interested in get more complicated.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Ex. Imagine trying to write the event that we “flip a coin 100 		times and get exactly 50 heads” using intersections and 		unions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=”50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𝑓𝑖𝑟𝑠𝑡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50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=”50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h𝑒𝑎𝑑𝑠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−51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		It would take forever to break all this down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Instead, we use a special numerical representation to make this easier – </a:t>
                </a:r>
                <a:r>
                  <a:rPr lang="en-US" sz="2400" b="1" i="1" dirty="0"/>
                  <a:t>Random Variables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850960-C81B-854C-0A1E-1BF20A6F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734150"/>
                <a:ext cx="8311008" cy="6370975"/>
              </a:xfrm>
              <a:prstGeom prst="rect">
                <a:avLst/>
              </a:prstGeom>
              <a:blipFill>
                <a:blip r:embed="rId3"/>
                <a:stretch>
                  <a:fillRect l="-1067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092706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F6C5D-BA6D-AF6A-B50C-11DE7711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98AB021D-4C27-3868-5579-BB539817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9A53A6-7EF0-C55B-BBC1-BBE5F999235B}"/>
                  </a:ext>
                </a:extLst>
              </p:cNvPr>
              <p:cNvSpPr txBox="1"/>
              <p:nvPr/>
            </p:nvSpPr>
            <p:spPr>
              <a:xfrm>
                <a:off x="3464839" y="734150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Random Variables </a:t>
                </a:r>
                <a:r>
                  <a:rPr lang="en-US" sz="2400" dirty="0"/>
                  <a:t>provide a numerical representation for our events of interest, which makes systematically describing their probabilities easier. </a:t>
                </a:r>
              </a:p>
              <a:p>
                <a:endParaRPr lang="en-US" sz="2400" b="1" i="1" dirty="0"/>
              </a:p>
              <a:p>
                <a:r>
                  <a:rPr lang="en-US" sz="2400" b="1" dirty="0"/>
                  <a:t>Notation:</a:t>
                </a:r>
              </a:p>
              <a:p>
                <a:r>
                  <a:rPr lang="en-US" sz="2400" b="1" i="1" dirty="0"/>
                  <a:t> </a:t>
                </a:r>
              </a:p>
              <a:p>
                <a:r>
                  <a:rPr lang="en-US" sz="2400" dirty="0"/>
                  <a:t>We use capital letters to denote random variables and lowercase letters to denote their realizations:</a:t>
                </a:r>
              </a:p>
              <a:p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be an outcome in our sample space,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is a function that maps outcomes in our sample space to real numbers </a:t>
                </a: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9A53A6-7EF0-C55B-BBC1-BBE5F9992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734150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4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448021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A567F-CBA3-F0D0-F774-560BE752D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B9894A6C-47D1-58B5-3D29-24D6D090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72835-95C9-9D49-49FC-1F33F773FEF8}"/>
                  </a:ext>
                </a:extLst>
              </p:cNvPr>
              <p:cNvSpPr txBox="1"/>
              <p:nvPr/>
            </p:nvSpPr>
            <p:spPr>
              <a:xfrm>
                <a:off x="3480338" y="377440"/>
                <a:ext cx="831100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be an outcome in our sample space,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i="1" dirty="0"/>
                  <a:t>random variable,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400" b="1" i="1" dirty="0"/>
                  <a:t> </a:t>
                </a:r>
                <a:r>
                  <a:rPr lang="en-US" sz="2400" dirty="0"/>
                  <a:t>is a function that maps outcomes in our sample space to real numbers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Suppose we flip a coin twice (this is our event,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r>
                  <a:rPr lang="en-US" sz="2400" dirty="0"/>
                  <a:t>We can define the random variable,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72835-95C9-9D49-49FC-1F33F773F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8" y="377440"/>
                <a:ext cx="8311008" cy="3046988"/>
              </a:xfrm>
              <a:prstGeom prst="rect">
                <a:avLst/>
              </a:prstGeom>
              <a:blipFill>
                <a:blip r:embed="rId3"/>
                <a:stretch>
                  <a:fillRect l="-1221" t="-1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2DFEF5A-4FC4-AA8E-D60F-82DA24C57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248" y="3433573"/>
            <a:ext cx="7100053" cy="31000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C7FAD-AB34-51FE-15B0-6DA62B94EF52}"/>
                  </a:ext>
                </a:extLst>
              </p:cNvPr>
              <p:cNvSpPr/>
              <p:nvPr/>
            </p:nvSpPr>
            <p:spPr>
              <a:xfrm>
                <a:off x="4757066" y="3116104"/>
                <a:ext cx="41511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C7FAD-AB34-51FE-15B0-6DA62B94E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066" y="3116104"/>
                <a:ext cx="415114" cy="461665"/>
              </a:xfrm>
              <a:prstGeom prst="rect">
                <a:avLst/>
              </a:prstGeom>
              <a:blipFill>
                <a:blip r:embed="rId5"/>
                <a:stretch>
                  <a:fillRect l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EE0B40-D170-12B3-68CD-228616D70229}"/>
                  </a:ext>
                </a:extLst>
              </p:cNvPr>
              <p:cNvSpPr/>
              <p:nvPr/>
            </p:nvSpPr>
            <p:spPr>
              <a:xfrm>
                <a:off x="9420570" y="3161901"/>
                <a:ext cx="87786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EE0B40-D170-12B3-68CD-228616D70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570" y="3161901"/>
                <a:ext cx="877869" cy="461665"/>
              </a:xfrm>
              <a:prstGeom prst="rect">
                <a:avLst/>
              </a:prstGeom>
              <a:blipFill>
                <a:blip r:embed="rId6"/>
                <a:stretch>
                  <a:fillRect l="-2857" r="-1429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FBEEE2-EB54-7056-AAD4-88A68CAA1B6F}"/>
                  </a:ext>
                </a:extLst>
              </p:cNvPr>
              <p:cNvSpPr/>
              <p:nvPr/>
            </p:nvSpPr>
            <p:spPr>
              <a:xfrm>
                <a:off x="5947915" y="3748254"/>
                <a:ext cx="266476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))=2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FBEEE2-EB54-7056-AAD4-88A68CAA1B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15" y="3748254"/>
                <a:ext cx="2664767" cy="461665"/>
              </a:xfrm>
              <a:prstGeom prst="rect">
                <a:avLst/>
              </a:prstGeom>
              <a:blipFill>
                <a:blip r:embed="rId7"/>
                <a:stretch>
                  <a:fillRect l="-948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7453C2-14BC-B115-4741-2B383AE0FC13}"/>
                  </a:ext>
                </a:extLst>
              </p:cNvPr>
              <p:cNvSpPr/>
              <p:nvPr/>
            </p:nvSpPr>
            <p:spPr>
              <a:xfrm>
                <a:off x="5969907" y="4293767"/>
                <a:ext cx="262078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))=1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7453C2-14BC-B115-4741-2B383AE0F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907" y="4293767"/>
                <a:ext cx="2620782" cy="461665"/>
              </a:xfrm>
              <a:prstGeom prst="rect">
                <a:avLst/>
              </a:prstGeom>
              <a:blipFill>
                <a:blip r:embed="rId8"/>
                <a:stretch>
                  <a:fillRect l="-481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844196-E14F-34E8-51B9-1141FF613129}"/>
                  </a:ext>
                </a:extLst>
              </p:cNvPr>
              <p:cNvSpPr/>
              <p:nvPr/>
            </p:nvSpPr>
            <p:spPr>
              <a:xfrm>
                <a:off x="5969907" y="5007139"/>
                <a:ext cx="262078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))=1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844196-E14F-34E8-51B9-1141FF613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907" y="5007139"/>
                <a:ext cx="2620782" cy="461665"/>
              </a:xfrm>
              <a:prstGeom prst="rect">
                <a:avLst/>
              </a:prstGeom>
              <a:blipFill>
                <a:blip r:embed="rId9"/>
                <a:stretch>
                  <a:fillRect l="-481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8699F32-FCF1-9B46-413A-6168E286EE6D}"/>
                  </a:ext>
                </a:extLst>
              </p:cNvPr>
              <p:cNvSpPr/>
              <p:nvPr/>
            </p:nvSpPr>
            <p:spPr>
              <a:xfrm>
                <a:off x="5991900" y="5647278"/>
                <a:ext cx="25767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))=0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8699F32-FCF1-9B46-413A-6168E286E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00" y="5647278"/>
                <a:ext cx="2576795" cy="461665"/>
              </a:xfrm>
              <a:prstGeom prst="rect">
                <a:avLst/>
              </a:prstGeom>
              <a:blipFill>
                <a:blip r:embed="rId10"/>
                <a:stretch>
                  <a:fillRect l="-490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838922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EF2F2-C094-C27B-091D-C301CAFC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6F23B5B2-6DFA-9B1A-C5DA-D4C82A9A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C982CE-D213-70AB-4822-FEEDCD17AFDB}"/>
                  </a:ext>
                </a:extLst>
              </p:cNvPr>
              <p:cNvSpPr txBox="1"/>
              <p:nvPr/>
            </p:nvSpPr>
            <p:spPr>
              <a:xfrm>
                <a:off x="3480338" y="377440"/>
                <a:ext cx="831100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US" sz="2400" b="1" i="1" dirty="0"/>
                  <a:t> discrete random variable,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400" dirty="0"/>
                  <a:t> can only take on particular values in an interval.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Suppose we flip a coin twice (this is our event,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). </a:t>
                </a:r>
              </a:p>
              <a:p>
                <a:r>
                  <a:rPr lang="en-US" sz="2400" dirty="0"/>
                  <a:t>We can define the random variable,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b="0" dirty="0"/>
              </a:p>
              <a:p>
                <a:r>
                  <a:rPr lang="en-US" sz="2400" dirty="0"/>
                  <a:t>	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C982CE-D213-70AB-4822-FEEDCD17A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338" y="377440"/>
                <a:ext cx="8311008" cy="2677656"/>
              </a:xfrm>
              <a:prstGeom prst="rect">
                <a:avLst/>
              </a:prstGeom>
              <a:blipFill>
                <a:blip r:embed="rId3"/>
                <a:stretch>
                  <a:fillRect l="-1221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4A64775-6282-2F81-3F03-65FF5BB32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248" y="3433573"/>
            <a:ext cx="7100053" cy="31000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EB17C7-0322-B6A8-7D71-DA44F1587D1C}"/>
                  </a:ext>
                </a:extLst>
              </p:cNvPr>
              <p:cNvSpPr/>
              <p:nvPr/>
            </p:nvSpPr>
            <p:spPr>
              <a:xfrm>
                <a:off x="4757066" y="3116104"/>
                <a:ext cx="415114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1EB17C7-0322-B6A8-7D71-DA44F1587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066" y="3116104"/>
                <a:ext cx="415114" cy="461665"/>
              </a:xfrm>
              <a:prstGeom prst="rect">
                <a:avLst/>
              </a:prstGeom>
              <a:blipFill>
                <a:blip r:embed="rId5"/>
                <a:stretch>
                  <a:fillRect l="-588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8AAEF4-8948-3E3A-6DF9-D3D14D65CBE2}"/>
                  </a:ext>
                </a:extLst>
              </p:cNvPr>
              <p:cNvSpPr/>
              <p:nvPr/>
            </p:nvSpPr>
            <p:spPr>
              <a:xfrm>
                <a:off x="9420570" y="3161901"/>
                <a:ext cx="877869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78AAEF4-8948-3E3A-6DF9-D3D14D65C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570" y="3161901"/>
                <a:ext cx="877869" cy="461665"/>
              </a:xfrm>
              <a:prstGeom prst="rect">
                <a:avLst/>
              </a:prstGeom>
              <a:blipFill>
                <a:blip r:embed="rId6"/>
                <a:stretch>
                  <a:fillRect l="-2857" r="-1429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683992-AE75-B006-632F-08DED05E35FC}"/>
                  </a:ext>
                </a:extLst>
              </p:cNvPr>
              <p:cNvSpPr/>
              <p:nvPr/>
            </p:nvSpPr>
            <p:spPr>
              <a:xfrm>
                <a:off x="5947915" y="3748254"/>
                <a:ext cx="2664767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))=2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683992-AE75-B006-632F-08DED05E3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915" y="3748254"/>
                <a:ext cx="2664767" cy="461665"/>
              </a:xfrm>
              <a:prstGeom prst="rect">
                <a:avLst/>
              </a:prstGeom>
              <a:blipFill>
                <a:blip r:embed="rId7"/>
                <a:stretch>
                  <a:fillRect l="-948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D83882-C82E-ED71-FF8F-5E8E520F6DE0}"/>
                  </a:ext>
                </a:extLst>
              </p:cNvPr>
              <p:cNvSpPr/>
              <p:nvPr/>
            </p:nvSpPr>
            <p:spPr>
              <a:xfrm>
                <a:off x="5969907" y="4293767"/>
                <a:ext cx="262078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))=1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5D83882-C82E-ED71-FF8F-5E8E520F6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907" y="4293767"/>
                <a:ext cx="2620782" cy="461665"/>
              </a:xfrm>
              <a:prstGeom prst="rect">
                <a:avLst/>
              </a:prstGeom>
              <a:blipFill>
                <a:blip r:embed="rId8"/>
                <a:stretch>
                  <a:fillRect l="-481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A703B0-655B-8665-9792-298C78D31BAC}"/>
                  </a:ext>
                </a:extLst>
              </p:cNvPr>
              <p:cNvSpPr/>
              <p:nvPr/>
            </p:nvSpPr>
            <p:spPr>
              <a:xfrm>
                <a:off x="5969907" y="5007139"/>
                <a:ext cx="2620782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))=1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A703B0-655B-8665-9792-298C78D31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907" y="5007139"/>
                <a:ext cx="2620782" cy="461665"/>
              </a:xfrm>
              <a:prstGeom prst="rect">
                <a:avLst/>
              </a:prstGeom>
              <a:blipFill>
                <a:blip r:embed="rId9"/>
                <a:stretch>
                  <a:fillRect l="-481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7A9A3E-8989-3ED5-C83E-B7E717BD0915}"/>
                  </a:ext>
                </a:extLst>
              </p:cNvPr>
              <p:cNvSpPr/>
              <p:nvPr/>
            </p:nvSpPr>
            <p:spPr>
              <a:xfrm>
                <a:off x="5991900" y="5647278"/>
                <a:ext cx="2576795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cap="none" spc="0" dirty="0" smtClean="0">
                          <a:ln w="0"/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))=0</m:t>
                      </m:r>
                    </m:oMath>
                  </m:oMathPara>
                </a14:m>
                <a:endParaRPr lang="en-US" sz="2400" b="0" cap="none" spc="0" dirty="0">
                  <a:ln w="0"/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67A9A3E-8989-3ED5-C83E-B7E717BD0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00" y="5647278"/>
                <a:ext cx="2576795" cy="461665"/>
              </a:xfrm>
              <a:prstGeom prst="rect">
                <a:avLst/>
              </a:prstGeom>
              <a:blipFill>
                <a:blip r:embed="rId10"/>
                <a:stretch>
                  <a:fillRect l="-490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8">
            <a:extLst>
              <a:ext uri="{FF2B5EF4-FFF2-40B4-BE49-F238E27FC236}">
                <a16:creationId xmlns:a16="http://schemas.microsoft.com/office/drawing/2014/main" id="{9AC9CFB5-B078-A456-3AFD-75F0DA43A469}"/>
              </a:ext>
            </a:extLst>
          </p:cNvPr>
          <p:cNvSpPr/>
          <p:nvPr/>
        </p:nvSpPr>
        <p:spPr>
          <a:xfrm>
            <a:off x="10228881" y="945397"/>
            <a:ext cx="1022888" cy="3533654"/>
          </a:xfrm>
          <a:custGeom>
            <a:avLst/>
            <a:gdLst>
              <a:gd name="connsiteX0" fmla="*/ 526943 w 1022888"/>
              <a:gd name="connsiteY0" fmla="*/ 0 h 3533654"/>
              <a:gd name="connsiteX1" fmla="*/ 542441 w 1022888"/>
              <a:gd name="connsiteY1" fmla="*/ 77491 h 3533654"/>
              <a:gd name="connsiteX2" fmla="*/ 681926 w 1022888"/>
              <a:gd name="connsiteY2" fmla="*/ 278969 h 3533654"/>
              <a:gd name="connsiteX3" fmla="*/ 743919 w 1022888"/>
              <a:gd name="connsiteY3" fmla="*/ 371959 h 3533654"/>
              <a:gd name="connsiteX4" fmla="*/ 774916 w 1022888"/>
              <a:gd name="connsiteY4" fmla="*/ 418454 h 3533654"/>
              <a:gd name="connsiteX5" fmla="*/ 805912 w 1022888"/>
              <a:gd name="connsiteY5" fmla="*/ 480447 h 3533654"/>
              <a:gd name="connsiteX6" fmla="*/ 898902 w 1022888"/>
              <a:gd name="connsiteY6" fmla="*/ 635430 h 3533654"/>
              <a:gd name="connsiteX7" fmla="*/ 945397 w 1022888"/>
              <a:gd name="connsiteY7" fmla="*/ 759417 h 3533654"/>
              <a:gd name="connsiteX8" fmla="*/ 976394 w 1022888"/>
              <a:gd name="connsiteY8" fmla="*/ 852406 h 3533654"/>
              <a:gd name="connsiteX9" fmla="*/ 991892 w 1022888"/>
              <a:gd name="connsiteY9" fmla="*/ 945396 h 3533654"/>
              <a:gd name="connsiteX10" fmla="*/ 1007390 w 1022888"/>
              <a:gd name="connsiteY10" fmla="*/ 991891 h 3533654"/>
              <a:gd name="connsiteX11" fmla="*/ 1022888 w 1022888"/>
              <a:gd name="connsiteY11" fmla="*/ 1115878 h 3533654"/>
              <a:gd name="connsiteX12" fmla="*/ 1007390 w 1022888"/>
              <a:gd name="connsiteY12" fmla="*/ 2231756 h 3533654"/>
              <a:gd name="connsiteX13" fmla="*/ 960895 w 1022888"/>
              <a:gd name="connsiteY13" fmla="*/ 2495227 h 3533654"/>
              <a:gd name="connsiteX14" fmla="*/ 929899 w 1022888"/>
              <a:gd name="connsiteY14" fmla="*/ 2603715 h 3533654"/>
              <a:gd name="connsiteX15" fmla="*/ 914400 w 1022888"/>
              <a:gd name="connsiteY15" fmla="*/ 2665708 h 3533654"/>
              <a:gd name="connsiteX16" fmla="*/ 852407 w 1022888"/>
              <a:gd name="connsiteY16" fmla="*/ 2758698 h 3533654"/>
              <a:gd name="connsiteX17" fmla="*/ 774916 w 1022888"/>
              <a:gd name="connsiteY17" fmla="*/ 2867186 h 3533654"/>
              <a:gd name="connsiteX18" fmla="*/ 666427 w 1022888"/>
              <a:gd name="connsiteY18" fmla="*/ 2975674 h 3533654"/>
              <a:gd name="connsiteX19" fmla="*/ 619933 w 1022888"/>
              <a:gd name="connsiteY19" fmla="*/ 3022169 h 3533654"/>
              <a:gd name="connsiteX20" fmla="*/ 495946 w 1022888"/>
              <a:gd name="connsiteY20" fmla="*/ 3161654 h 3533654"/>
              <a:gd name="connsiteX21" fmla="*/ 449451 w 1022888"/>
              <a:gd name="connsiteY21" fmla="*/ 3192650 h 3533654"/>
              <a:gd name="connsiteX22" fmla="*/ 387458 w 1022888"/>
              <a:gd name="connsiteY22" fmla="*/ 3239145 h 3533654"/>
              <a:gd name="connsiteX23" fmla="*/ 278970 w 1022888"/>
              <a:gd name="connsiteY23" fmla="*/ 3301139 h 3533654"/>
              <a:gd name="connsiteX24" fmla="*/ 216977 w 1022888"/>
              <a:gd name="connsiteY24" fmla="*/ 3316637 h 3533654"/>
              <a:gd name="connsiteX25" fmla="*/ 77492 w 1022888"/>
              <a:gd name="connsiteY25" fmla="*/ 3394128 h 3533654"/>
              <a:gd name="connsiteX26" fmla="*/ 61994 w 1022888"/>
              <a:gd name="connsiteY26" fmla="*/ 3347634 h 3533654"/>
              <a:gd name="connsiteX27" fmla="*/ 30997 w 1022888"/>
              <a:gd name="connsiteY27" fmla="*/ 3394128 h 3533654"/>
              <a:gd name="connsiteX28" fmla="*/ 0 w 1022888"/>
              <a:gd name="connsiteY28" fmla="*/ 3487118 h 3533654"/>
              <a:gd name="connsiteX29" fmla="*/ 123987 w 1022888"/>
              <a:gd name="connsiteY29" fmla="*/ 3518115 h 3533654"/>
              <a:gd name="connsiteX30" fmla="*/ 185980 w 1022888"/>
              <a:gd name="connsiteY30" fmla="*/ 3533613 h 353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22888" h="3533654">
                <a:moveTo>
                  <a:pt x="526943" y="0"/>
                </a:moveTo>
                <a:cubicBezTo>
                  <a:pt x="532109" y="25830"/>
                  <a:pt x="534111" y="52501"/>
                  <a:pt x="542441" y="77491"/>
                </a:cubicBezTo>
                <a:cubicBezTo>
                  <a:pt x="568427" y="155448"/>
                  <a:pt x="639190" y="214865"/>
                  <a:pt x="681926" y="278969"/>
                </a:cubicBezTo>
                <a:lnTo>
                  <a:pt x="743919" y="371959"/>
                </a:lnTo>
                <a:cubicBezTo>
                  <a:pt x="754251" y="387457"/>
                  <a:pt x="766586" y="401794"/>
                  <a:pt x="774916" y="418454"/>
                </a:cubicBezTo>
                <a:cubicBezTo>
                  <a:pt x="785248" y="439118"/>
                  <a:pt x="794025" y="460636"/>
                  <a:pt x="805912" y="480447"/>
                </a:cubicBezTo>
                <a:cubicBezTo>
                  <a:pt x="918131" y="667481"/>
                  <a:pt x="828043" y="493715"/>
                  <a:pt x="898902" y="635430"/>
                </a:cubicBezTo>
                <a:cubicBezTo>
                  <a:pt x="932455" y="769644"/>
                  <a:pt x="891368" y="624347"/>
                  <a:pt x="945397" y="759417"/>
                </a:cubicBezTo>
                <a:cubicBezTo>
                  <a:pt x="957532" y="789753"/>
                  <a:pt x="976394" y="852406"/>
                  <a:pt x="976394" y="852406"/>
                </a:cubicBezTo>
                <a:cubicBezTo>
                  <a:pt x="981560" y="883403"/>
                  <a:pt x="985075" y="914720"/>
                  <a:pt x="991892" y="945396"/>
                </a:cubicBezTo>
                <a:cubicBezTo>
                  <a:pt x="995436" y="961344"/>
                  <a:pt x="1004468" y="975818"/>
                  <a:pt x="1007390" y="991891"/>
                </a:cubicBezTo>
                <a:cubicBezTo>
                  <a:pt x="1014841" y="1032870"/>
                  <a:pt x="1017722" y="1074549"/>
                  <a:pt x="1022888" y="1115878"/>
                </a:cubicBezTo>
                <a:cubicBezTo>
                  <a:pt x="1017722" y="1487837"/>
                  <a:pt x="1016572" y="1859874"/>
                  <a:pt x="1007390" y="2231756"/>
                </a:cubicBezTo>
                <a:cubicBezTo>
                  <a:pt x="1004622" y="2343842"/>
                  <a:pt x="987361" y="2389363"/>
                  <a:pt x="960895" y="2495227"/>
                </a:cubicBezTo>
                <a:cubicBezTo>
                  <a:pt x="912453" y="2688996"/>
                  <a:pt x="974361" y="2448100"/>
                  <a:pt x="929899" y="2603715"/>
                </a:cubicBezTo>
                <a:cubicBezTo>
                  <a:pt x="924047" y="2624196"/>
                  <a:pt x="923926" y="2646656"/>
                  <a:pt x="914400" y="2665708"/>
                </a:cubicBezTo>
                <a:cubicBezTo>
                  <a:pt x="897740" y="2699028"/>
                  <a:pt x="873071" y="2727701"/>
                  <a:pt x="852407" y="2758698"/>
                </a:cubicBezTo>
                <a:cubicBezTo>
                  <a:pt x="831339" y="2790300"/>
                  <a:pt x="798950" y="2840749"/>
                  <a:pt x="774916" y="2867186"/>
                </a:cubicBezTo>
                <a:cubicBezTo>
                  <a:pt x="740514" y="2905028"/>
                  <a:pt x="702590" y="2939511"/>
                  <a:pt x="666427" y="2975674"/>
                </a:cubicBezTo>
                <a:cubicBezTo>
                  <a:pt x="650929" y="2991172"/>
                  <a:pt x="632091" y="3003932"/>
                  <a:pt x="619933" y="3022169"/>
                </a:cubicBezTo>
                <a:cubicBezTo>
                  <a:pt x="582665" y="3078071"/>
                  <a:pt x="559641" y="3119192"/>
                  <a:pt x="495946" y="3161654"/>
                </a:cubicBezTo>
                <a:cubicBezTo>
                  <a:pt x="480448" y="3171986"/>
                  <a:pt x="464608" y="3181824"/>
                  <a:pt x="449451" y="3192650"/>
                </a:cubicBezTo>
                <a:cubicBezTo>
                  <a:pt x="428432" y="3207664"/>
                  <a:pt x="408477" y="3224131"/>
                  <a:pt x="387458" y="3239145"/>
                </a:cubicBezTo>
                <a:cubicBezTo>
                  <a:pt x="354326" y="3262811"/>
                  <a:pt x="317205" y="3286801"/>
                  <a:pt x="278970" y="3301139"/>
                </a:cubicBezTo>
                <a:cubicBezTo>
                  <a:pt x="259026" y="3308618"/>
                  <a:pt x="237641" y="3311471"/>
                  <a:pt x="216977" y="3316637"/>
                </a:cubicBezTo>
                <a:cubicBezTo>
                  <a:pt x="110394" y="3387692"/>
                  <a:pt x="159329" y="3366850"/>
                  <a:pt x="77492" y="3394128"/>
                </a:cubicBezTo>
                <a:cubicBezTo>
                  <a:pt x="72326" y="3378630"/>
                  <a:pt x="78330" y="3347634"/>
                  <a:pt x="61994" y="3347634"/>
                </a:cubicBezTo>
                <a:cubicBezTo>
                  <a:pt x="43368" y="3347634"/>
                  <a:pt x="38562" y="3377107"/>
                  <a:pt x="30997" y="3394128"/>
                </a:cubicBezTo>
                <a:cubicBezTo>
                  <a:pt x="17727" y="3423985"/>
                  <a:pt x="0" y="3487118"/>
                  <a:pt x="0" y="3487118"/>
                </a:cubicBezTo>
                <a:cubicBezTo>
                  <a:pt x="106272" y="3522544"/>
                  <a:pt x="-25617" y="3480715"/>
                  <a:pt x="123987" y="3518115"/>
                </a:cubicBezTo>
                <a:cubicBezTo>
                  <a:pt x="192515" y="3535247"/>
                  <a:pt x="148728" y="3533613"/>
                  <a:pt x="185980" y="3533613"/>
                </a:cubicBezTo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26943 w 1022888"/>
                      <a:gd name="connsiteY0" fmla="*/ 0 h 3533654"/>
                      <a:gd name="connsiteX1" fmla="*/ 542441 w 1022888"/>
                      <a:gd name="connsiteY1" fmla="*/ 77491 h 3533654"/>
                      <a:gd name="connsiteX2" fmla="*/ 681926 w 1022888"/>
                      <a:gd name="connsiteY2" fmla="*/ 278969 h 3533654"/>
                      <a:gd name="connsiteX3" fmla="*/ 743919 w 1022888"/>
                      <a:gd name="connsiteY3" fmla="*/ 371959 h 3533654"/>
                      <a:gd name="connsiteX4" fmla="*/ 774916 w 1022888"/>
                      <a:gd name="connsiteY4" fmla="*/ 418454 h 3533654"/>
                      <a:gd name="connsiteX5" fmla="*/ 805912 w 1022888"/>
                      <a:gd name="connsiteY5" fmla="*/ 480447 h 3533654"/>
                      <a:gd name="connsiteX6" fmla="*/ 898902 w 1022888"/>
                      <a:gd name="connsiteY6" fmla="*/ 635430 h 3533654"/>
                      <a:gd name="connsiteX7" fmla="*/ 945397 w 1022888"/>
                      <a:gd name="connsiteY7" fmla="*/ 759417 h 3533654"/>
                      <a:gd name="connsiteX8" fmla="*/ 976394 w 1022888"/>
                      <a:gd name="connsiteY8" fmla="*/ 852406 h 3533654"/>
                      <a:gd name="connsiteX9" fmla="*/ 991892 w 1022888"/>
                      <a:gd name="connsiteY9" fmla="*/ 945396 h 3533654"/>
                      <a:gd name="connsiteX10" fmla="*/ 1007390 w 1022888"/>
                      <a:gd name="connsiteY10" fmla="*/ 991891 h 3533654"/>
                      <a:gd name="connsiteX11" fmla="*/ 1022888 w 1022888"/>
                      <a:gd name="connsiteY11" fmla="*/ 1115878 h 3533654"/>
                      <a:gd name="connsiteX12" fmla="*/ 1007390 w 1022888"/>
                      <a:gd name="connsiteY12" fmla="*/ 2231756 h 3533654"/>
                      <a:gd name="connsiteX13" fmla="*/ 960895 w 1022888"/>
                      <a:gd name="connsiteY13" fmla="*/ 2495227 h 3533654"/>
                      <a:gd name="connsiteX14" fmla="*/ 929899 w 1022888"/>
                      <a:gd name="connsiteY14" fmla="*/ 2603715 h 3533654"/>
                      <a:gd name="connsiteX15" fmla="*/ 914400 w 1022888"/>
                      <a:gd name="connsiteY15" fmla="*/ 2665708 h 3533654"/>
                      <a:gd name="connsiteX16" fmla="*/ 852407 w 1022888"/>
                      <a:gd name="connsiteY16" fmla="*/ 2758698 h 3533654"/>
                      <a:gd name="connsiteX17" fmla="*/ 774916 w 1022888"/>
                      <a:gd name="connsiteY17" fmla="*/ 2867186 h 3533654"/>
                      <a:gd name="connsiteX18" fmla="*/ 666427 w 1022888"/>
                      <a:gd name="connsiteY18" fmla="*/ 2975674 h 3533654"/>
                      <a:gd name="connsiteX19" fmla="*/ 619933 w 1022888"/>
                      <a:gd name="connsiteY19" fmla="*/ 3022169 h 3533654"/>
                      <a:gd name="connsiteX20" fmla="*/ 495946 w 1022888"/>
                      <a:gd name="connsiteY20" fmla="*/ 3161654 h 3533654"/>
                      <a:gd name="connsiteX21" fmla="*/ 449451 w 1022888"/>
                      <a:gd name="connsiteY21" fmla="*/ 3192650 h 3533654"/>
                      <a:gd name="connsiteX22" fmla="*/ 387458 w 1022888"/>
                      <a:gd name="connsiteY22" fmla="*/ 3239145 h 3533654"/>
                      <a:gd name="connsiteX23" fmla="*/ 278970 w 1022888"/>
                      <a:gd name="connsiteY23" fmla="*/ 3301139 h 3533654"/>
                      <a:gd name="connsiteX24" fmla="*/ 216977 w 1022888"/>
                      <a:gd name="connsiteY24" fmla="*/ 3316637 h 3533654"/>
                      <a:gd name="connsiteX25" fmla="*/ 77492 w 1022888"/>
                      <a:gd name="connsiteY25" fmla="*/ 3394128 h 3533654"/>
                      <a:gd name="connsiteX26" fmla="*/ 61994 w 1022888"/>
                      <a:gd name="connsiteY26" fmla="*/ 3347634 h 3533654"/>
                      <a:gd name="connsiteX27" fmla="*/ 30997 w 1022888"/>
                      <a:gd name="connsiteY27" fmla="*/ 3394128 h 3533654"/>
                      <a:gd name="connsiteX28" fmla="*/ 0 w 1022888"/>
                      <a:gd name="connsiteY28" fmla="*/ 3487118 h 3533654"/>
                      <a:gd name="connsiteX29" fmla="*/ 123987 w 1022888"/>
                      <a:gd name="connsiteY29" fmla="*/ 3518115 h 3533654"/>
                      <a:gd name="connsiteX30" fmla="*/ 185980 w 1022888"/>
                      <a:gd name="connsiteY30" fmla="*/ 3533613 h 35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022888" h="3533654" extrusionOk="0">
                        <a:moveTo>
                          <a:pt x="526943" y="0"/>
                        </a:moveTo>
                        <a:cubicBezTo>
                          <a:pt x="528756" y="23762"/>
                          <a:pt x="529172" y="54355"/>
                          <a:pt x="542441" y="77491"/>
                        </a:cubicBezTo>
                        <a:cubicBezTo>
                          <a:pt x="584415" y="158814"/>
                          <a:pt x="632112" y="215090"/>
                          <a:pt x="681926" y="278969"/>
                        </a:cubicBezTo>
                        <a:cubicBezTo>
                          <a:pt x="702031" y="313489"/>
                          <a:pt x="716464" y="328505"/>
                          <a:pt x="743919" y="371959"/>
                        </a:cubicBezTo>
                        <a:cubicBezTo>
                          <a:pt x="754263" y="388377"/>
                          <a:pt x="766018" y="399964"/>
                          <a:pt x="774916" y="418454"/>
                        </a:cubicBezTo>
                        <a:cubicBezTo>
                          <a:pt x="786420" y="434781"/>
                          <a:pt x="792769" y="459812"/>
                          <a:pt x="805912" y="480447"/>
                        </a:cubicBezTo>
                        <a:cubicBezTo>
                          <a:pt x="929008" y="649780"/>
                          <a:pt x="813974" y="506079"/>
                          <a:pt x="898902" y="635430"/>
                        </a:cubicBezTo>
                        <a:cubicBezTo>
                          <a:pt x="947047" y="772245"/>
                          <a:pt x="876728" y="648565"/>
                          <a:pt x="945397" y="759417"/>
                        </a:cubicBezTo>
                        <a:cubicBezTo>
                          <a:pt x="957531" y="789752"/>
                          <a:pt x="976394" y="852406"/>
                          <a:pt x="976394" y="852406"/>
                        </a:cubicBezTo>
                        <a:cubicBezTo>
                          <a:pt x="980505" y="883343"/>
                          <a:pt x="987337" y="908517"/>
                          <a:pt x="991892" y="945396"/>
                        </a:cubicBezTo>
                        <a:cubicBezTo>
                          <a:pt x="995588" y="961817"/>
                          <a:pt x="1005218" y="975077"/>
                          <a:pt x="1007390" y="991891"/>
                        </a:cubicBezTo>
                        <a:cubicBezTo>
                          <a:pt x="1022890" y="1027680"/>
                          <a:pt x="1010238" y="1072634"/>
                          <a:pt x="1022888" y="1115878"/>
                        </a:cubicBezTo>
                        <a:cubicBezTo>
                          <a:pt x="1050456" y="1447200"/>
                          <a:pt x="943797" y="1831741"/>
                          <a:pt x="1007390" y="2231756"/>
                        </a:cubicBezTo>
                        <a:cubicBezTo>
                          <a:pt x="1001446" y="2335923"/>
                          <a:pt x="982011" y="2384323"/>
                          <a:pt x="960895" y="2495227"/>
                        </a:cubicBezTo>
                        <a:cubicBezTo>
                          <a:pt x="903103" y="2675019"/>
                          <a:pt x="972064" y="2456747"/>
                          <a:pt x="929899" y="2603715"/>
                        </a:cubicBezTo>
                        <a:cubicBezTo>
                          <a:pt x="923884" y="2623706"/>
                          <a:pt x="928342" y="2645759"/>
                          <a:pt x="914400" y="2665708"/>
                        </a:cubicBezTo>
                        <a:cubicBezTo>
                          <a:pt x="902485" y="2699799"/>
                          <a:pt x="871347" y="2727772"/>
                          <a:pt x="852407" y="2758698"/>
                        </a:cubicBezTo>
                        <a:cubicBezTo>
                          <a:pt x="833004" y="2787299"/>
                          <a:pt x="792958" y="2843830"/>
                          <a:pt x="774916" y="2867186"/>
                        </a:cubicBezTo>
                        <a:cubicBezTo>
                          <a:pt x="744924" y="2904095"/>
                          <a:pt x="703519" y="2948328"/>
                          <a:pt x="666427" y="2975674"/>
                        </a:cubicBezTo>
                        <a:cubicBezTo>
                          <a:pt x="652190" y="2990748"/>
                          <a:pt x="632052" y="3002886"/>
                          <a:pt x="619933" y="3022169"/>
                        </a:cubicBezTo>
                        <a:cubicBezTo>
                          <a:pt x="592860" y="3080197"/>
                          <a:pt x="552932" y="3127554"/>
                          <a:pt x="495946" y="3161654"/>
                        </a:cubicBezTo>
                        <a:cubicBezTo>
                          <a:pt x="481031" y="3170192"/>
                          <a:pt x="467197" y="3184623"/>
                          <a:pt x="449451" y="3192650"/>
                        </a:cubicBezTo>
                        <a:cubicBezTo>
                          <a:pt x="429874" y="3212226"/>
                          <a:pt x="409395" y="3224452"/>
                          <a:pt x="387458" y="3239145"/>
                        </a:cubicBezTo>
                        <a:cubicBezTo>
                          <a:pt x="355293" y="3266068"/>
                          <a:pt x="321170" y="3285635"/>
                          <a:pt x="278970" y="3301139"/>
                        </a:cubicBezTo>
                        <a:cubicBezTo>
                          <a:pt x="263732" y="3307586"/>
                          <a:pt x="240618" y="3313924"/>
                          <a:pt x="216977" y="3316637"/>
                        </a:cubicBezTo>
                        <a:cubicBezTo>
                          <a:pt x="101696" y="3384713"/>
                          <a:pt x="156211" y="3370006"/>
                          <a:pt x="77492" y="3394128"/>
                        </a:cubicBezTo>
                        <a:cubicBezTo>
                          <a:pt x="71721" y="3379924"/>
                          <a:pt x="78579" y="3347336"/>
                          <a:pt x="61994" y="3347634"/>
                        </a:cubicBezTo>
                        <a:cubicBezTo>
                          <a:pt x="46000" y="3350074"/>
                          <a:pt x="42169" y="3374950"/>
                          <a:pt x="30997" y="3394128"/>
                        </a:cubicBezTo>
                        <a:cubicBezTo>
                          <a:pt x="17727" y="3423986"/>
                          <a:pt x="0" y="3487117"/>
                          <a:pt x="0" y="3487118"/>
                        </a:cubicBezTo>
                        <a:cubicBezTo>
                          <a:pt x="88480" y="3521971"/>
                          <a:pt x="-18896" y="3482636"/>
                          <a:pt x="123987" y="3518115"/>
                        </a:cubicBezTo>
                        <a:cubicBezTo>
                          <a:pt x="199625" y="3533365"/>
                          <a:pt x="147776" y="3540206"/>
                          <a:pt x="185980" y="3533613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A535026-6F7D-A4B1-6B06-7A2FC8B1367C}"/>
              </a:ext>
            </a:extLst>
          </p:cNvPr>
          <p:cNvSpPr/>
          <p:nvPr/>
        </p:nvSpPr>
        <p:spPr>
          <a:xfrm>
            <a:off x="10157755" y="5468804"/>
            <a:ext cx="1893561" cy="1257460"/>
          </a:xfrm>
          <a:prstGeom prst="wedgeRoundRectCallout">
            <a:avLst>
              <a:gd name="adj1" fmla="val -55411"/>
              <a:gd name="adj2" fmla="val -90987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 can only be 0, 1, or 2</a:t>
            </a:r>
          </a:p>
        </p:txBody>
      </p:sp>
    </p:spTree>
    <p:extLst>
      <p:ext uri="{BB962C8B-B14F-4D97-AF65-F5344CB8AC3E}">
        <p14:creationId xmlns:p14="http://schemas.microsoft.com/office/powerpoint/2010/main" val="3514670631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844C-ABCF-7E20-D52E-DBC91074A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5E05178-5148-4F35-6A61-64B32286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8B135-4BA1-AE28-FBFF-0C6609D8294E}"/>
                  </a:ext>
                </a:extLst>
              </p:cNvPr>
              <p:cNvSpPr txBox="1"/>
              <p:nvPr/>
            </p:nvSpPr>
            <p:spPr>
              <a:xfrm>
                <a:off x="3495836" y="268952"/>
                <a:ext cx="857734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</a:t>
                </a:r>
                <a:r>
                  <a:rPr lang="en-US" sz="2400" b="1" i="1" dirty="0"/>
                  <a:t> discrete random variable,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</m:oMath>
                </a14:m>
                <a:r>
                  <a:rPr lang="en-US" sz="2400" dirty="0"/>
                  <a:t> can only take on particular values in an interval.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i="1" dirty="0"/>
                  <a:t>probability distribution </a:t>
                </a:r>
                <a:r>
                  <a:rPr lang="en-US" sz="2400" dirty="0"/>
                  <a:t>for a discrete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lists: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All of the values,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might take on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dirty="0"/>
                  <a:t>The probability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takes on each of those values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028B135-4BA1-AE28-FBFF-0C6609D82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36" y="268952"/>
                <a:ext cx="8577343" cy="3046988"/>
              </a:xfrm>
              <a:prstGeom prst="rect">
                <a:avLst/>
              </a:prstGeom>
              <a:blipFill>
                <a:blip r:embed="rId3"/>
                <a:stretch>
                  <a:fillRect l="-1183" t="-1245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01699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1347</TotalTime>
  <Words>3480</Words>
  <Application>Microsoft Macintosh PowerPoint</Application>
  <PresentationFormat>Widescreen</PresentationFormat>
  <Paragraphs>513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Corbel</vt:lpstr>
      <vt:lpstr>Helvetica</vt:lpstr>
      <vt:lpstr>Wingdings</vt:lpstr>
      <vt:lpstr>Wingdings 2</vt:lpstr>
      <vt:lpstr>Frame</vt:lpstr>
      <vt:lpstr>Elementary Statistics – Principles of Confidence Intervals</vt:lpstr>
      <vt:lpstr>Plan for Today</vt:lpstr>
      <vt:lpstr>Warm Up: Probability</vt:lpstr>
      <vt:lpstr>Random Variables</vt:lpstr>
      <vt:lpstr>Random Variables</vt:lpstr>
      <vt:lpstr>Random Variables</vt:lpstr>
      <vt:lpstr>Random Variables</vt:lpstr>
      <vt:lpstr>Discrete Random Variables</vt:lpstr>
      <vt:lpstr>Discrete Random Variables</vt:lpstr>
      <vt:lpstr>Discrete Random Variables</vt:lpstr>
      <vt:lpstr>Discrete Random Variables</vt:lpstr>
      <vt:lpstr>Discrete Random Variables</vt:lpstr>
      <vt:lpstr>Probability Mass Functions </vt:lpstr>
      <vt:lpstr>Probability Mass Functions </vt:lpstr>
      <vt:lpstr>Probability Mass Functions </vt:lpstr>
      <vt:lpstr>Bernoulli Distributions</vt:lpstr>
      <vt:lpstr>Bernoulli Distributions</vt:lpstr>
      <vt:lpstr>Random Variables and Statistics</vt:lpstr>
      <vt:lpstr>Random Variables and Statistics</vt:lpstr>
      <vt:lpstr>Random Variables and Statistics</vt:lpstr>
      <vt:lpstr>Random Variables and Statistics</vt:lpstr>
      <vt:lpstr>Random Variables and Statistics</vt:lpstr>
      <vt:lpstr>Sampling Distributions</vt:lpstr>
      <vt:lpstr>Sampling Distributions</vt:lpstr>
      <vt:lpstr>Recapping</vt:lpstr>
      <vt:lpstr>Recapping</vt:lpstr>
      <vt:lpstr>Confidence Intervals</vt:lpstr>
      <vt:lpstr>Confidence Intervals</vt:lpstr>
      <vt:lpstr>Confidence Intervals</vt:lpstr>
      <vt:lpstr>Confidence Intervals</vt:lpstr>
      <vt:lpstr>Confidence Intervals</vt:lpstr>
      <vt:lpstr>Confidence Intervals</vt:lpstr>
      <vt:lpstr>Confidence Intervals</vt:lpstr>
      <vt:lpstr>Confidence Intervals</vt:lpstr>
      <vt:lpstr>Confidence Intervals</vt:lpstr>
      <vt:lpstr>Confidence Intervals</vt:lpstr>
      <vt:lpstr>Confidence Intervals</vt:lpstr>
      <vt:lpstr>Confidence Intervals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51</cp:revision>
  <dcterms:created xsi:type="dcterms:W3CDTF">2023-08-03T18:49:17Z</dcterms:created>
  <dcterms:modified xsi:type="dcterms:W3CDTF">2024-02-16T16:15:44Z</dcterms:modified>
</cp:coreProperties>
</file>